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06" r:id="rId1"/>
  </p:sldMasterIdLst>
  <p:notesMasterIdLst>
    <p:notesMasterId r:id="rId67"/>
  </p:notesMasterIdLst>
  <p:sldIdLst>
    <p:sldId id="579" r:id="rId2"/>
    <p:sldId id="492" r:id="rId3"/>
    <p:sldId id="493" r:id="rId4"/>
    <p:sldId id="580" r:id="rId5"/>
    <p:sldId id="494" r:id="rId6"/>
    <p:sldId id="496" r:id="rId7"/>
    <p:sldId id="498" r:id="rId8"/>
    <p:sldId id="499" r:id="rId9"/>
    <p:sldId id="501" r:id="rId10"/>
    <p:sldId id="503" r:id="rId11"/>
    <p:sldId id="505" r:id="rId12"/>
    <p:sldId id="506" r:id="rId13"/>
    <p:sldId id="508" r:id="rId14"/>
    <p:sldId id="509" r:id="rId15"/>
    <p:sldId id="510" r:id="rId16"/>
    <p:sldId id="511" r:id="rId17"/>
    <p:sldId id="512" r:id="rId18"/>
    <p:sldId id="514" r:id="rId19"/>
    <p:sldId id="516" r:id="rId20"/>
    <p:sldId id="518" r:id="rId21"/>
    <p:sldId id="520" r:id="rId22"/>
    <p:sldId id="521" r:id="rId23"/>
    <p:sldId id="522" r:id="rId24"/>
    <p:sldId id="523" r:id="rId25"/>
    <p:sldId id="525" r:id="rId26"/>
    <p:sldId id="581" r:id="rId27"/>
    <p:sldId id="526" r:id="rId28"/>
    <p:sldId id="527" r:id="rId29"/>
    <p:sldId id="528" r:id="rId30"/>
    <p:sldId id="529" r:id="rId31"/>
    <p:sldId id="531" r:id="rId32"/>
    <p:sldId id="533" r:id="rId33"/>
    <p:sldId id="534" r:id="rId34"/>
    <p:sldId id="535" r:id="rId35"/>
    <p:sldId id="537" r:id="rId36"/>
    <p:sldId id="541" r:id="rId37"/>
    <p:sldId id="542" r:id="rId38"/>
    <p:sldId id="544" r:id="rId39"/>
    <p:sldId id="545" r:id="rId40"/>
    <p:sldId id="548" r:id="rId41"/>
    <p:sldId id="549" r:id="rId42"/>
    <p:sldId id="550" r:id="rId43"/>
    <p:sldId id="551" r:id="rId44"/>
    <p:sldId id="552" r:id="rId45"/>
    <p:sldId id="553" r:id="rId46"/>
    <p:sldId id="582" r:id="rId47"/>
    <p:sldId id="554" r:id="rId48"/>
    <p:sldId id="555" r:id="rId49"/>
    <p:sldId id="556" r:id="rId50"/>
    <p:sldId id="558" r:id="rId51"/>
    <p:sldId id="559" r:id="rId52"/>
    <p:sldId id="560" r:id="rId53"/>
    <p:sldId id="561" r:id="rId54"/>
    <p:sldId id="562" r:id="rId55"/>
    <p:sldId id="563" r:id="rId56"/>
    <p:sldId id="564" r:id="rId57"/>
    <p:sldId id="566" r:id="rId58"/>
    <p:sldId id="568" r:id="rId59"/>
    <p:sldId id="569" r:id="rId60"/>
    <p:sldId id="571" r:id="rId61"/>
    <p:sldId id="572" r:id="rId62"/>
    <p:sldId id="574" r:id="rId63"/>
    <p:sldId id="575" r:id="rId64"/>
    <p:sldId id="576" r:id="rId65"/>
    <p:sldId id="577"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4660"/>
  </p:normalViewPr>
  <p:slideViewPr>
    <p:cSldViewPr snapToGrid="0">
      <p:cViewPr>
        <p:scale>
          <a:sx n="90" d="100"/>
          <a:sy n="90" d="100"/>
        </p:scale>
        <p:origin x="-168" y="-5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DC8E7D-FEB2-4C3C-A786-BDC40DA4DF12}" type="datetimeFigureOut">
              <a:rPr lang="en-US" smtClean="0"/>
              <a:t>3/4/2026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D819C1-B9AD-4584-81F5-A14295AA4521}" type="slidenum">
              <a:rPr lang="en-US" smtClean="0"/>
              <a:t>‹#›</a:t>
            </a:fld>
            <a:endParaRPr lang="en-US"/>
          </a:p>
        </p:txBody>
      </p:sp>
    </p:spTree>
    <p:extLst>
      <p:ext uri="{BB962C8B-B14F-4D97-AF65-F5344CB8AC3E}">
        <p14:creationId xmlns:p14="http://schemas.microsoft.com/office/powerpoint/2010/main" val="11908956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AF88CA6-DAC1-42DD-8C4E-FBA97E221D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2771FEA4-63AB-496F-BD1C-3DD04A2AE1F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A1CB127D-C212-4F84-8D10-1141C48469AC}"/>
              </a:ext>
            </a:extLst>
          </p:cNvPr>
          <p:cNvSpPr>
            <a:spLocks noGrp="1"/>
          </p:cNvSpPr>
          <p:nvPr>
            <p:ph type="dt" sz="half" idx="10"/>
          </p:nvPr>
        </p:nvSpPr>
        <p:spPr/>
        <p:txBody>
          <a:bodyPr/>
          <a:lstStyle/>
          <a:p>
            <a:fld id="{C764DE79-268F-4C1A-8933-263129D2AF90}" type="datetimeFigureOut">
              <a:rPr lang="en-US" smtClean="0"/>
              <a:t>3/4/2026</a:t>
            </a:fld>
            <a:endParaRPr lang="en-US" dirty="0"/>
          </a:p>
        </p:txBody>
      </p:sp>
      <p:sp>
        <p:nvSpPr>
          <p:cNvPr id="5" name="Footer Placeholder 4">
            <a:extLst>
              <a:ext uri="{FF2B5EF4-FFF2-40B4-BE49-F238E27FC236}">
                <a16:creationId xmlns="" xmlns:a16="http://schemas.microsoft.com/office/drawing/2014/main" id="{403AE9A2-6FB4-4BEB-A5F9-BCBAA04C1D9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F3072339-1DB9-41EB-B832-794E0160196C}"/>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596659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7729456-0CF7-4BE9-B130-94915D432F3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D7E06FD2-2682-45C1-B3D4-099F93576EB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F7CAF8EE-DD34-4590-A25F-25EA0FCCCBB0}"/>
              </a:ext>
            </a:extLst>
          </p:cNvPr>
          <p:cNvSpPr>
            <a:spLocks noGrp="1"/>
          </p:cNvSpPr>
          <p:nvPr>
            <p:ph type="dt" sz="half" idx="10"/>
          </p:nvPr>
        </p:nvSpPr>
        <p:spPr/>
        <p:txBody>
          <a:bodyPr/>
          <a:lstStyle/>
          <a:p>
            <a:fld id="{C764DE79-268F-4C1A-8933-263129D2AF90}" type="datetimeFigureOut">
              <a:rPr lang="en-US" smtClean="0"/>
              <a:t>3/4/2026</a:t>
            </a:fld>
            <a:endParaRPr lang="en-US" dirty="0"/>
          </a:p>
        </p:txBody>
      </p:sp>
      <p:sp>
        <p:nvSpPr>
          <p:cNvPr id="5" name="Footer Placeholder 4">
            <a:extLst>
              <a:ext uri="{FF2B5EF4-FFF2-40B4-BE49-F238E27FC236}">
                <a16:creationId xmlns="" xmlns:a16="http://schemas.microsoft.com/office/drawing/2014/main" id="{B493D709-4184-41D2-A069-547028A3DC2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238FFA82-6E9C-4067-A10B-266F83F074D2}"/>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47677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8F98C202-4514-40D0-9E1F-177082BFD36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ABFC03A4-B774-4069-969B-ECF7F974FD8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C4DE6CF9-2A00-4E82-877D-D7E3FD08D517}"/>
              </a:ext>
            </a:extLst>
          </p:cNvPr>
          <p:cNvSpPr>
            <a:spLocks noGrp="1"/>
          </p:cNvSpPr>
          <p:nvPr>
            <p:ph type="dt" sz="half" idx="10"/>
          </p:nvPr>
        </p:nvSpPr>
        <p:spPr/>
        <p:txBody>
          <a:bodyPr/>
          <a:lstStyle/>
          <a:p>
            <a:fld id="{C764DE79-268F-4C1A-8933-263129D2AF90}" type="datetimeFigureOut">
              <a:rPr lang="en-US" smtClean="0"/>
              <a:t>3/4/2026</a:t>
            </a:fld>
            <a:endParaRPr lang="en-US" dirty="0"/>
          </a:p>
        </p:txBody>
      </p:sp>
      <p:sp>
        <p:nvSpPr>
          <p:cNvPr id="5" name="Footer Placeholder 4">
            <a:extLst>
              <a:ext uri="{FF2B5EF4-FFF2-40B4-BE49-F238E27FC236}">
                <a16:creationId xmlns="" xmlns:a16="http://schemas.microsoft.com/office/drawing/2014/main" id="{60B3953C-4F99-4E50-B59B-085AA465E59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40E23AF2-E3E7-4A2A-8C69-FF8EB2AA6294}"/>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581761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9B66B5C-1148-483F-B940-F6AF502961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80E3D247-E091-477B-9DFC-ADB39471586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6A8EAD59-F784-4958-95EA-ACBB56B76F06}"/>
              </a:ext>
            </a:extLst>
          </p:cNvPr>
          <p:cNvSpPr>
            <a:spLocks noGrp="1"/>
          </p:cNvSpPr>
          <p:nvPr>
            <p:ph type="dt" sz="half" idx="10"/>
          </p:nvPr>
        </p:nvSpPr>
        <p:spPr/>
        <p:txBody>
          <a:bodyPr/>
          <a:lstStyle/>
          <a:p>
            <a:fld id="{C764DE79-268F-4C1A-8933-263129D2AF90}" type="datetimeFigureOut">
              <a:rPr lang="en-US" smtClean="0"/>
              <a:t>3/4/2026</a:t>
            </a:fld>
            <a:endParaRPr lang="en-US" dirty="0"/>
          </a:p>
        </p:txBody>
      </p:sp>
      <p:sp>
        <p:nvSpPr>
          <p:cNvPr id="5" name="Footer Placeholder 4">
            <a:extLst>
              <a:ext uri="{FF2B5EF4-FFF2-40B4-BE49-F238E27FC236}">
                <a16:creationId xmlns="" xmlns:a16="http://schemas.microsoft.com/office/drawing/2014/main" id="{5CBF8178-9147-43FC-8475-255FA99EB4B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6E31CC70-BD02-4729-9709-90A3A3587BC3}"/>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496035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79A9CA0-B912-4F94-9AFA-B148D6396E4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DC0AB4A6-2548-41B6-A167-BA4A0A50476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5CE55F21-77D4-452E-8809-0821367C0FB5}"/>
              </a:ext>
            </a:extLst>
          </p:cNvPr>
          <p:cNvSpPr>
            <a:spLocks noGrp="1"/>
          </p:cNvSpPr>
          <p:nvPr>
            <p:ph type="dt" sz="half" idx="10"/>
          </p:nvPr>
        </p:nvSpPr>
        <p:spPr/>
        <p:txBody>
          <a:bodyPr/>
          <a:lstStyle/>
          <a:p>
            <a:fld id="{C764DE79-268F-4C1A-8933-263129D2AF90}" type="datetimeFigureOut">
              <a:rPr lang="en-US" smtClean="0"/>
              <a:t>3/4/2026</a:t>
            </a:fld>
            <a:endParaRPr lang="en-US" dirty="0"/>
          </a:p>
        </p:txBody>
      </p:sp>
      <p:sp>
        <p:nvSpPr>
          <p:cNvPr id="5" name="Footer Placeholder 4">
            <a:extLst>
              <a:ext uri="{FF2B5EF4-FFF2-40B4-BE49-F238E27FC236}">
                <a16:creationId xmlns="" xmlns:a16="http://schemas.microsoft.com/office/drawing/2014/main" id="{F4EEAE5A-C333-4E27-97B1-17518557F12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D3687DEB-1120-44EE-9088-6066A96C4C91}"/>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145871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CF7047-F8A2-49A5-BBBB-1BCC19EFC7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AF5CD8BE-53D4-4509-8524-D0D4733EE9C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85F1F8D6-0723-46C9-9581-93DBC77A6D5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5DF878B2-B43A-418E-B175-297CC269557A}"/>
              </a:ext>
            </a:extLst>
          </p:cNvPr>
          <p:cNvSpPr>
            <a:spLocks noGrp="1"/>
          </p:cNvSpPr>
          <p:nvPr>
            <p:ph type="dt" sz="half" idx="10"/>
          </p:nvPr>
        </p:nvSpPr>
        <p:spPr/>
        <p:txBody>
          <a:bodyPr/>
          <a:lstStyle/>
          <a:p>
            <a:fld id="{C764DE79-268F-4C1A-8933-263129D2AF90}" type="datetimeFigureOut">
              <a:rPr lang="en-US" smtClean="0"/>
              <a:t>3/4/2026</a:t>
            </a:fld>
            <a:endParaRPr lang="en-US" dirty="0"/>
          </a:p>
        </p:txBody>
      </p:sp>
      <p:sp>
        <p:nvSpPr>
          <p:cNvPr id="6" name="Footer Placeholder 5">
            <a:extLst>
              <a:ext uri="{FF2B5EF4-FFF2-40B4-BE49-F238E27FC236}">
                <a16:creationId xmlns="" xmlns:a16="http://schemas.microsoft.com/office/drawing/2014/main" id="{A3BBACB8-37C6-4F14-B6B8-F0EB22A2CB7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EDBF357E-A6E6-4D33-9CE3-990F44472BD8}"/>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46139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72540BB-07A5-4072-B78E-4BAC94D9A03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321223F7-7510-4C75-86CD-E8FEA00288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68483E43-505E-4BF7-B964-629C3C1B5B8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55627D5C-7F8F-42DC-BB38-669F0A4D2C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79FF59DC-5C4D-4A2C-8977-938EECC853E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42BC8C09-07DC-4A1A-9302-C27945E28F02}"/>
              </a:ext>
            </a:extLst>
          </p:cNvPr>
          <p:cNvSpPr>
            <a:spLocks noGrp="1"/>
          </p:cNvSpPr>
          <p:nvPr>
            <p:ph type="dt" sz="half" idx="10"/>
          </p:nvPr>
        </p:nvSpPr>
        <p:spPr/>
        <p:txBody>
          <a:bodyPr/>
          <a:lstStyle/>
          <a:p>
            <a:fld id="{C764DE79-268F-4C1A-8933-263129D2AF90}" type="datetimeFigureOut">
              <a:rPr lang="en-US" smtClean="0"/>
              <a:t>3/4/2026</a:t>
            </a:fld>
            <a:endParaRPr lang="en-US" dirty="0"/>
          </a:p>
        </p:txBody>
      </p:sp>
      <p:sp>
        <p:nvSpPr>
          <p:cNvPr id="8" name="Footer Placeholder 7">
            <a:extLst>
              <a:ext uri="{FF2B5EF4-FFF2-40B4-BE49-F238E27FC236}">
                <a16:creationId xmlns="" xmlns:a16="http://schemas.microsoft.com/office/drawing/2014/main" id="{6BC1755C-0A08-416E-ABAA-BAA84FAA0AD0}"/>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 xmlns:a16="http://schemas.microsoft.com/office/drawing/2014/main" id="{B1996AA4-814E-4D7D-976A-43CB5958D24C}"/>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957835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421C8B5-3BA5-4543-9827-58D70A79FDE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A40374F9-4E05-4781-AF70-177BC8F7E15E}"/>
              </a:ext>
            </a:extLst>
          </p:cNvPr>
          <p:cNvSpPr>
            <a:spLocks noGrp="1"/>
          </p:cNvSpPr>
          <p:nvPr>
            <p:ph type="dt" sz="half" idx="10"/>
          </p:nvPr>
        </p:nvSpPr>
        <p:spPr/>
        <p:txBody>
          <a:bodyPr/>
          <a:lstStyle/>
          <a:p>
            <a:fld id="{C764DE79-268F-4C1A-8933-263129D2AF90}" type="datetimeFigureOut">
              <a:rPr lang="en-US" smtClean="0"/>
              <a:t>3/4/2026</a:t>
            </a:fld>
            <a:endParaRPr lang="en-US" dirty="0"/>
          </a:p>
        </p:txBody>
      </p:sp>
      <p:sp>
        <p:nvSpPr>
          <p:cNvPr id="4" name="Footer Placeholder 3">
            <a:extLst>
              <a:ext uri="{FF2B5EF4-FFF2-40B4-BE49-F238E27FC236}">
                <a16:creationId xmlns="" xmlns:a16="http://schemas.microsoft.com/office/drawing/2014/main" id="{E9CD831A-A3C4-4A44-BB97-26DA62053D62}"/>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 xmlns:a16="http://schemas.microsoft.com/office/drawing/2014/main" id="{BF6301F7-9C2A-406B-AD5E-CEA0DB12ADCD}"/>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532096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2D601D7D-1D73-4DCE-B12E-FFC57D2843C2}"/>
              </a:ext>
            </a:extLst>
          </p:cNvPr>
          <p:cNvSpPr>
            <a:spLocks noGrp="1"/>
          </p:cNvSpPr>
          <p:nvPr>
            <p:ph type="dt" sz="half" idx="10"/>
          </p:nvPr>
        </p:nvSpPr>
        <p:spPr/>
        <p:txBody>
          <a:bodyPr/>
          <a:lstStyle/>
          <a:p>
            <a:fld id="{C764DE79-268F-4C1A-8933-263129D2AF90}" type="datetimeFigureOut">
              <a:rPr lang="en-US" smtClean="0"/>
              <a:t>3/4/2026</a:t>
            </a:fld>
            <a:endParaRPr lang="en-US" dirty="0"/>
          </a:p>
        </p:txBody>
      </p:sp>
      <p:sp>
        <p:nvSpPr>
          <p:cNvPr id="3" name="Footer Placeholder 2">
            <a:extLst>
              <a:ext uri="{FF2B5EF4-FFF2-40B4-BE49-F238E27FC236}">
                <a16:creationId xmlns="" xmlns:a16="http://schemas.microsoft.com/office/drawing/2014/main" id="{6A854BB2-F1F5-4E24-99AA-5513D8316FE7}"/>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 xmlns:a16="http://schemas.microsoft.com/office/drawing/2014/main" id="{AADAC1A7-E215-4B47-9C8F-6525C3DAD837}"/>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8399216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6B10A7C-93E0-48FE-896D-C93643A27A7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9636EE90-4FC3-42B9-AAFF-23F28E94C2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9D5327EA-7F0F-47BC-80A9-1D9A97CBF9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DB3DFAC6-A212-4FF3-9C20-8DED366CAE78}"/>
              </a:ext>
            </a:extLst>
          </p:cNvPr>
          <p:cNvSpPr>
            <a:spLocks noGrp="1"/>
          </p:cNvSpPr>
          <p:nvPr>
            <p:ph type="dt" sz="half" idx="10"/>
          </p:nvPr>
        </p:nvSpPr>
        <p:spPr/>
        <p:txBody>
          <a:bodyPr/>
          <a:lstStyle/>
          <a:p>
            <a:fld id="{C764DE79-268F-4C1A-8933-263129D2AF90}" type="datetimeFigureOut">
              <a:rPr lang="en-US" smtClean="0"/>
              <a:t>3/4/2026</a:t>
            </a:fld>
            <a:endParaRPr lang="en-US" dirty="0"/>
          </a:p>
        </p:txBody>
      </p:sp>
      <p:sp>
        <p:nvSpPr>
          <p:cNvPr id="6" name="Footer Placeholder 5">
            <a:extLst>
              <a:ext uri="{FF2B5EF4-FFF2-40B4-BE49-F238E27FC236}">
                <a16:creationId xmlns="" xmlns:a16="http://schemas.microsoft.com/office/drawing/2014/main" id="{AFD2CF30-5A48-40FD-8FFD-389234EDDF4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99BBC91B-8DE0-4496-A303-D6B5AB394F8E}"/>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738387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74740FF-697E-49E2-9C92-A213D2ABF5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9A79FF6B-3DE1-4F1C-9071-31DF97756FA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7A4F17E7-FAE6-4275-B7BF-414A0BF366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BEBD256E-859C-4600-842D-DD7281CCA392}"/>
              </a:ext>
            </a:extLst>
          </p:cNvPr>
          <p:cNvSpPr>
            <a:spLocks noGrp="1"/>
          </p:cNvSpPr>
          <p:nvPr>
            <p:ph type="dt" sz="half" idx="10"/>
          </p:nvPr>
        </p:nvSpPr>
        <p:spPr/>
        <p:txBody>
          <a:bodyPr/>
          <a:lstStyle/>
          <a:p>
            <a:fld id="{C764DE79-268F-4C1A-8933-263129D2AF90}" type="datetimeFigureOut">
              <a:rPr lang="en-US" smtClean="0"/>
              <a:t>3/4/2026</a:t>
            </a:fld>
            <a:endParaRPr lang="en-US" dirty="0"/>
          </a:p>
        </p:txBody>
      </p:sp>
      <p:sp>
        <p:nvSpPr>
          <p:cNvPr id="6" name="Footer Placeholder 5">
            <a:extLst>
              <a:ext uri="{FF2B5EF4-FFF2-40B4-BE49-F238E27FC236}">
                <a16:creationId xmlns="" xmlns:a16="http://schemas.microsoft.com/office/drawing/2014/main" id="{D386C7CE-2019-498C-B5BE-3D10A845FFF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 xmlns:a16="http://schemas.microsoft.com/office/drawing/2014/main" id="{868EF2A6-07CB-43AB-81AD-1E32E6315DAF}"/>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72419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F05762BF-9AF8-49F9-8550-C1A4A89DCB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B1AF8A92-2676-400C-BADD-BA581DC954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0782A599-E35D-46B4-ABB3-093E7C81A0B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smtClean="0"/>
              <a:t>3/4/2026</a:t>
            </a:fld>
            <a:endParaRPr lang="en-US" dirty="0"/>
          </a:p>
        </p:txBody>
      </p:sp>
      <p:sp>
        <p:nvSpPr>
          <p:cNvPr id="5" name="Footer Placeholder 4">
            <a:extLst>
              <a:ext uri="{FF2B5EF4-FFF2-40B4-BE49-F238E27FC236}">
                <a16:creationId xmlns="" xmlns:a16="http://schemas.microsoft.com/office/drawing/2014/main" id="{0EF4F465-2503-4351-9C3F-437910753F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 xmlns:a16="http://schemas.microsoft.com/office/drawing/2014/main" id="{1EC92A14-DF68-4D8B-9100-76C257BAFF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t>‹#›</a:t>
            </a:fld>
            <a:endParaRPr lang="en-US" dirty="0"/>
          </a:p>
        </p:txBody>
      </p:sp>
    </p:spTree>
    <p:extLst>
      <p:ext uri="{BB962C8B-B14F-4D97-AF65-F5344CB8AC3E}">
        <p14:creationId xmlns:p14="http://schemas.microsoft.com/office/powerpoint/2010/main" val="505407437"/>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5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4"/>
          <p:cNvSpPr>
            <a:spLocks noChangeArrowheads="1"/>
          </p:cNvSpPr>
          <p:nvPr/>
        </p:nvSpPr>
        <p:spPr bwMode="auto">
          <a:xfrm>
            <a:off x="1" y="1752600"/>
            <a:ext cx="12191999" cy="2590800"/>
          </a:xfrm>
          <a:prstGeom prst="rect">
            <a:avLst/>
          </a:pr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0" scaled="1"/>
            <a:tileRect/>
          </a:gradFill>
          <a:ln>
            <a:noFill/>
            <a:headEnd/>
            <a:tailEnd/>
          </a:ln>
          <a:effectLst>
            <a:outerShdw blurRad="50800" dist="38100" dir="5400000" algn="t" rotWithShape="0">
              <a:prstClr val="black">
                <a:alpha val="40000"/>
              </a:prstClr>
            </a:outerShdw>
          </a:effectLst>
        </p:spPr>
        <p:style>
          <a:lnRef idx="1">
            <a:schemeClr val="accent5"/>
          </a:lnRef>
          <a:fillRef idx="3">
            <a:schemeClr val="accent5"/>
          </a:fillRef>
          <a:effectRef idx="2">
            <a:schemeClr val="accent5"/>
          </a:effectRef>
          <a:fontRef idx="minor">
            <a:schemeClr val="lt1"/>
          </a:fontRef>
        </p:style>
        <p:txBody>
          <a:bodyPr anchor="ctr"/>
          <a:lstStyle/>
          <a:p>
            <a:pPr marL="514350" indent="-514350">
              <a:buFontTx/>
              <a:buAutoNum type="arabicPeriod"/>
            </a:pPr>
            <a:r>
              <a:rPr lang="en-US" sz="3500" b="1" dirty="0">
                <a:solidFill>
                  <a:prstClr val="white"/>
                </a:solidFill>
                <a:latin typeface="Palatino Linotype" pitchFamily="18" charset="0"/>
              </a:rPr>
              <a:t>Injuries of the external, middle and inner </a:t>
            </a:r>
            <a:r>
              <a:rPr lang="en-US" sz="3500" b="1" dirty="0" smtClean="0">
                <a:solidFill>
                  <a:prstClr val="white"/>
                </a:solidFill>
                <a:latin typeface="Palatino Linotype" pitchFamily="18" charset="0"/>
              </a:rPr>
              <a:t>ear</a:t>
            </a:r>
          </a:p>
          <a:p>
            <a:pPr marL="514350" indent="-514350">
              <a:buFontTx/>
              <a:buAutoNum type="arabicPeriod"/>
            </a:pPr>
            <a:r>
              <a:rPr lang="en-US" sz="3500" b="1" dirty="0">
                <a:solidFill>
                  <a:prstClr val="white"/>
                </a:solidFill>
                <a:latin typeface="Palatino Linotype" pitchFamily="18" charset="0"/>
              </a:rPr>
              <a:t>Fractures of the temporal bone </a:t>
            </a:r>
            <a:endParaRPr lang="en-US" sz="3500" b="1" dirty="0" smtClean="0">
              <a:solidFill>
                <a:prstClr val="white"/>
              </a:solidFill>
              <a:latin typeface="Palatino Linotype" pitchFamily="18" charset="0"/>
            </a:endParaRPr>
          </a:p>
          <a:p>
            <a:pPr marL="514350" indent="-514350">
              <a:buFontTx/>
              <a:buAutoNum type="arabicPeriod"/>
            </a:pPr>
            <a:r>
              <a:rPr lang="en-US" sz="3500" b="1" dirty="0">
                <a:solidFill>
                  <a:prstClr val="white"/>
                </a:solidFill>
                <a:latin typeface="Palatino Linotype" pitchFamily="18" charset="0"/>
              </a:rPr>
              <a:t>Ear foreign </a:t>
            </a:r>
            <a:r>
              <a:rPr lang="en-US" sz="3500" b="1" dirty="0" smtClean="0">
                <a:solidFill>
                  <a:prstClr val="white"/>
                </a:solidFill>
                <a:latin typeface="Palatino Linotype" pitchFamily="18" charset="0"/>
              </a:rPr>
              <a:t>bodies</a:t>
            </a:r>
          </a:p>
          <a:p>
            <a:pPr marL="514350" indent="-514350">
              <a:buFontTx/>
              <a:buAutoNum type="arabicPeriod"/>
            </a:pPr>
            <a:r>
              <a:rPr lang="en-US" sz="3500" b="1" dirty="0">
                <a:solidFill>
                  <a:prstClr val="white"/>
                </a:solidFill>
                <a:latin typeface="Palatino Linotype" pitchFamily="18" charset="0"/>
              </a:rPr>
              <a:t>Tumors of the external, middle and inner ear</a:t>
            </a:r>
            <a:endParaRPr lang="en-US" sz="3500" b="1" dirty="0" smtClean="0">
              <a:solidFill>
                <a:prstClr val="white"/>
              </a:solidFill>
              <a:latin typeface="Palatino Linotype" pitchFamily="18" charset="0"/>
            </a:endParaRPr>
          </a:p>
        </p:txBody>
      </p:sp>
    </p:spTree>
    <p:extLst>
      <p:ext uri="{BB962C8B-B14F-4D97-AF65-F5344CB8AC3E}">
        <p14:creationId xmlns:p14="http://schemas.microsoft.com/office/powerpoint/2010/main" val="3948036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1">
            <a:extLst>
              <a:ext uri="{FF2B5EF4-FFF2-40B4-BE49-F238E27FC236}">
                <a16:creationId xmlns="" xmlns:a16="http://schemas.microsoft.com/office/drawing/2014/main" id="{A3489048-7752-4AB1-92A5-AE3C37567D5E}"/>
              </a:ext>
            </a:extLst>
          </p:cNvPr>
          <p:cNvSpPr>
            <a:spLocks noGrp="1"/>
          </p:cNvSpPr>
          <p:nvPr>
            <p:ph idx="1"/>
          </p:nvPr>
        </p:nvSpPr>
        <p:spPr>
          <a:xfrm>
            <a:off x="926977" y="1168677"/>
            <a:ext cx="10515600" cy="5477655"/>
          </a:xfrm>
        </p:spPr>
        <p:txBody>
          <a:bodyPr>
            <a:normAutofit/>
          </a:bodyPr>
          <a:lstStyle/>
          <a:p>
            <a:pPr marL="228600" lvl="1">
              <a:spcBef>
                <a:spcPts val="1000"/>
              </a:spcBef>
              <a:buFont typeface="Wingdings" pitchFamily="2" charset="2"/>
              <a:buChar char="§"/>
            </a:pPr>
            <a:r>
              <a:rPr lang="en-US" altLang="en-US" b="1" dirty="0">
                <a:solidFill>
                  <a:schemeClr val="accent1"/>
                </a:solidFill>
                <a:latin typeface="Palatino Linotype" pitchFamily="18" charset="0"/>
                <a:cs typeface="Times New Roman" pitchFamily="18" charset="0"/>
              </a:rPr>
              <a:t>Frostbites</a:t>
            </a:r>
          </a:p>
          <a:p>
            <a:pPr marL="800100" lvl="2" indent="-342900">
              <a:spcBef>
                <a:spcPts val="1000"/>
              </a:spcBef>
            </a:pPr>
            <a:r>
              <a:rPr lang="en-US" altLang="en-US" sz="2400" dirty="0">
                <a:latin typeface="Palatino Linotype" pitchFamily="18" charset="0"/>
                <a:cs typeface="Times New Roman" pitchFamily="18" charset="0"/>
              </a:rPr>
              <a:t>Caused by low temperatures</a:t>
            </a:r>
            <a:r>
              <a:rPr lang="sr-Cyrl-RS" altLang="en-US" sz="2400" dirty="0">
                <a:latin typeface="Palatino Linotype" pitchFamily="18" charset="0"/>
                <a:cs typeface="Times New Roman" pitchFamily="18" charset="0"/>
              </a:rPr>
              <a:t>.</a:t>
            </a:r>
            <a:r>
              <a:rPr lang="en-US" altLang="en-US" sz="2400" dirty="0">
                <a:latin typeface="Palatino Linotype" pitchFamily="18" charset="0"/>
                <a:cs typeface="Times New Roman" pitchFamily="18" charset="0"/>
              </a:rPr>
              <a:t> </a:t>
            </a:r>
            <a:endParaRPr lang="en-US" altLang="en-US" sz="2400" dirty="0">
              <a:latin typeface="Palatino Linotype" pitchFamily="18" charset="0"/>
              <a:cs typeface="Times New Roman" pitchFamily="18" charset="0"/>
            </a:endParaRPr>
          </a:p>
          <a:p>
            <a:pPr marL="800100" lvl="2" indent="-342900">
              <a:spcBef>
                <a:spcPts val="1000"/>
              </a:spcBef>
            </a:pPr>
            <a:r>
              <a:rPr lang="en-US" altLang="en-US" sz="2400" dirty="0">
                <a:latin typeface="Palatino Linotype" pitchFamily="18" charset="0"/>
                <a:cs typeface="Times New Roman" pitchFamily="18" charset="0"/>
              </a:rPr>
              <a:t>Auricle is exposed thus susceptible to frostbites. Wind and humidity </a:t>
            </a:r>
            <a:r>
              <a:rPr lang="en-US" altLang="en-US" sz="2400" dirty="0">
                <a:latin typeface="Palatino Linotype" pitchFamily="18" charset="0"/>
                <a:cs typeface="Times New Roman" pitchFamily="18" charset="0"/>
              </a:rPr>
              <a:t>increase</a:t>
            </a:r>
            <a:r>
              <a:rPr lang="en-US" altLang="en-US" sz="2400" dirty="0">
                <a:latin typeface="Palatino Linotype" pitchFamily="18" charset="0"/>
                <a:cs typeface="Times New Roman" pitchFamily="18" charset="0"/>
              </a:rPr>
              <a:t> effects of low temperatures</a:t>
            </a:r>
            <a:r>
              <a:rPr lang="sr-Cyrl-RS" altLang="en-US" sz="2400" dirty="0">
                <a:latin typeface="Palatino Linotype" pitchFamily="18" charset="0"/>
                <a:cs typeface="Times New Roman" pitchFamily="18" charset="0"/>
              </a:rPr>
              <a:t>.</a:t>
            </a:r>
            <a:endParaRPr lang="en-US" altLang="en-US" sz="2400" dirty="0">
              <a:latin typeface="Palatino Linotype" pitchFamily="18" charset="0"/>
              <a:cs typeface="Times New Roman" pitchFamily="18" charset="0"/>
            </a:endParaRPr>
          </a:p>
          <a:p>
            <a:pPr marL="800100" lvl="2" indent="-342900">
              <a:spcBef>
                <a:spcPts val="1000"/>
              </a:spcBef>
            </a:pPr>
            <a:r>
              <a:rPr lang="en-US" altLang="en-US" sz="2400" dirty="0">
                <a:latin typeface="Palatino Linotype" pitchFamily="18" charset="0"/>
                <a:cs typeface="Times New Roman" pitchFamily="18" charset="0"/>
              </a:rPr>
              <a:t>Low temperature causes prolonged vasoconstriction, followed by capillary dilatation. Auricle becomes red, than pale and finally livid </a:t>
            </a:r>
            <a:r>
              <a:rPr lang="sr-Cyrl-RS" altLang="en-US" sz="2400" dirty="0">
                <a:latin typeface="Palatino Linotype" pitchFamily="18" charset="0"/>
                <a:cs typeface="Times New Roman" pitchFamily="18" charset="0"/>
              </a:rPr>
              <a:t>- </a:t>
            </a:r>
            <a:r>
              <a:rPr lang="en-US" altLang="en-US" sz="2400" dirty="0">
                <a:latin typeface="Palatino Linotype" pitchFamily="18" charset="0"/>
                <a:cs typeface="Times New Roman" pitchFamily="18" charset="0"/>
              </a:rPr>
              <a:t>I </a:t>
            </a:r>
            <a:r>
              <a:rPr lang="en-US" altLang="en-US" sz="2400" dirty="0" smtClean="0">
                <a:latin typeface="Palatino Linotype" pitchFamily="18" charset="0"/>
                <a:cs typeface="Times New Roman" pitchFamily="18" charset="0"/>
              </a:rPr>
              <a:t>grade</a:t>
            </a:r>
          </a:p>
          <a:p>
            <a:pPr marL="800100" lvl="2" indent="-342900">
              <a:spcBef>
                <a:spcPts val="1000"/>
              </a:spcBef>
            </a:pPr>
            <a:r>
              <a:rPr lang="en-US" altLang="en-US" sz="2400" dirty="0" smtClean="0">
                <a:latin typeface="Palatino Linotype" pitchFamily="18" charset="0"/>
                <a:cs typeface="Times New Roman" pitchFamily="18" charset="0"/>
              </a:rPr>
              <a:t>Three </a:t>
            </a:r>
            <a:r>
              <a:rPr lang="en-US" altLang="en-US" sz="2400" dirty="0">
                <a:latin typeface="Palatino Linotype" pitchFamily="18" charset="0"/>
                <a:cs typeface="Times New Roman" pitchFamily="18" charset="0"/>
              </a:rPr>
              <a:t>grades of </a:t>
            </a:r>
            <a:r>
              <a:rPr lang="en-US" altLang="en-US" sz="2400" dirty="0" smtClean="0">
                <a:latin typeface="Palatino Linotype" pitchFamily="18" charset="0"/>
                <a:cs typeface="Times New Roman" pitchFamily="18" charset="0"/>
              </a:rPr>
              <a:t>frostbites:</a:t>
            </a:r>
          </a:p>
          <a:p>
            <a:pPr marL="1257300" lvl="3" indent="-342900">
              <a:spcBef>
                <a:spcPts val="1000"/>
              </a:spcBef>
              <a:buFont typeface="Courier New" pitchFamily="49" charset="0"/>
              <a:buChar char="o"/>
            </a:pPr>
            <a:r>
              <a:rPr lang="en-US" altLang="en-US" sz="2200" dirty="0">
                <a:latin typeface="Palatino Linotype" pitchFamily="18" charset="0"/>
                <a:cs typeface="Times New Roman" panose="02020603050405020304" pitchFamily="18" charset="0"/>
              </a:rPr>
              <a:t>I grade - erythema</a:t>
            </a:r>
          </a:p>
          <a:p>
            <a:pPr marL="1257300" lvl="3" indent="-342900">
              <a:spcBef>
                <a:spcPts val="1000"/>
              </a:spcBef>
              <a:buFont typeface="Courier New" pitchFamily="49" charset="0"/>
              <a:buChar char="o"/>
            </a:pPr>
            <a:r>
              <a:rPr lang="en-US" altLang="en-US" sz="2200" dirty="0">
                <a:latin typeface="Palatino Linotype" pitchFamily="18" charset="0"/>
                <a:cs typeface="Times New Roman" panose="02020603050405020304" pitchFamily="18" charset="0"/>
              </a:rPr>
              <a:t>II grade - Blisters, swelling and cyanotic </a:t>
            </a:r>
            <a:r>
              <a:rPr lang="en-US" altLang="en-US" sz="2200" dirty="0" err="1" smtClean="0">
                <a:latin typeface="Palatino Linotype" pitchFamily="18" charset="0"/>
                <a:cs typeface="Times New Roman" panose="02020603050405020304" pitchFamily="18" charset="0"/>
              </a:rPr>
              <a:t>aurcle</a:t>
            </a:r>
            <a:r>
              <a:rPr lang="en-US" altLang="en-US" sz="2200" dirty="0" smtClean="0">
                <a:latin typeface="Palatino Linotype" pitchFamily="18" charset="0"/>
                <a:cs typeface="Times New Roman" panose="02020603050405020304" pitchFamily="18" charset="0"/>
              </a:rPr>
              <a:t>. Patient </a:t>
            </a:r>
            <a:r>
              <a:rPr lang="en-US" altLang="en-US" sz="2200" dirty="0">
                <a:latin typeface="Palatino Linotype" pitchFamily="18" charset="0"/>
                <a:cs typeface="Times New Roman" panose="02020603050405020304" pitchFamily="18" charset="0"/>
              </a:rPr>
              <a:t>can feel pain, but auricle can also be completely numb.</a:t>
            </a:r>
          </a:p>
          <a:p>
            <a:pPr marL="1257300" lvl="3" indent="-342900">
              <a:spcBef>
                <a:spcPts val="1000"/>
              </a:spcBef>
              <a:buFont typeface="Courier New" pitchFamily="49" charset="0"/>
              <a:buChar char="o"/>
            </a:pPr>
            <a:r>
              <a:rPr lang="en-US" altLang="en-US" sz="2200" dirty="0" smtClean="0">
                <a:latin typeface="Palatino Linotype" pitchFamily="18" charset="0"/>
                <a:cs typeface="Times New Roman" panose="02020603050405020304" pitchFamily="18" charset="0"/>
              </a:rPr>
              <a:t>III </a:t>
            </a:r>
            <a:r>
              <a:rPr lang="en-US" altLang="en-US" sz="2200" dirty="0">
                <a:latin typeface="Palatino Linotype" pitchFamily="18" charset="0"/>
                <a:cs typeface="Times New Roman" panose="02020603050405020304" pitchFamily="18" charset="0"/>
              </a:rPr>
              <a:t>grade - Destruction of all auricle </a:t>
            </a:r>
            <a:r>
              <a:rPr lang="en-US" altLang="en-US" sz="2200" dirty="0" smtClean="0">
                <a:latin typeface="Palatino Linotype" pitchFamily="18" charset="0"/>
                <a:cs typeface="Times New Roman" panose="02020603050405020304" pitchFamily="18" charset="0"/>
              </a:rPr>
              <a:t>tissues. Dystrophic </a:t>
            </a:r>
            <a:r>
              <a:rPr lang="en-US" altLang="en-US" sz="2200" dirty="0">
                <a:latin typeface="Palatino Linotype" pitchFamily="18" charset="0"/>
                <a:cs typeface="Times New Roman" panose="02020603050405020304" pitchFamily="18" charset="0"/>
              </a:rPr>
              <a:t>calcifications of auricle cartilage appear. </a:t>
            </a:r>
            <a:r>
              <a:rPr lang="en-US" altLang="en-US" sz="2200" dirty="0" smtClean="0">
                <a:latin typeface="Palatino Linotype" pitchFamily="18" charset="0"/>
                <a:cs typeface="Times New Roman" panose="02020603050405020304" pitchFamily="18" charset="0"/>
              </a:rPr>
              <a:t>Auricle </a:t>
            </a:r>
            <a:r>
              <a:rPr lang="en-US" altLang="en-US" sz="2200" dirty="0">
                <a:latin typeface="Palatino Linotype" pitchFamily="18" charset="0"/>
                <a:cs typeface="Times New Roman" panose="02020603050405020304" pitchFamily="18" charset="0"/>
              </a:rPr>
              <a:t>hardens. </a:t>
            </a:r>
          </a:p>
          <a:p>
            <a:pPr marL="800100" lvl="2" indent="-342900">
              <a:spcBef>
                <a:spcPts val="1000"/>
              </a:spcBef>
            </a:pPr>
            <a:endParaRPr lang="en-US" altLang="en-US" sz="2400" dirty="0">
              <a:latin typeface="Palatino Linotype" pitchFamily="18" charset="0"/>
              <a:cs typeface="Times New Roman" pitchFamily="18" charset="0"/>
            </a:endParaRPr>
          </a:p>
          <a:p>
            <a:pPr marL="800100" lvl="2" indent="-342900">
              <a:spcBef>
                <a:spcPts val="1000"/>
              </a:spcBef>
            </a:pPr>
            <a:endParaRPr lang="en-US" altLang="en-US" sz="2400" dirty="0">
              <a:latin typeface="Palatino Linotype" pitchFamily="18" charset="0"/>
              <a:cs typeface="Times New Roman" pitchFamily="18" charset="0"/>
            </a:endParaRPr>
          </a:p>
        </p:txBody>
      </p:sp>
      <p:sp>
        <p:nvSpPr>
          <p:cNvPr id="3"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Thermal injuries of the auricle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11347981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1">
            <a:extLst>
              <a:ext uri="{FF2B5EF4-FFF2-40B4-BE49-F238E27FC236}">
                <a16:creationId xmlns="" xmlns:a16="http://schemas.microsoft.com/office/drawing/2014/main" id="{BCCB62BD-6115-415F-B15B-3969FE523248}"/>
              </a:ext>
            </a:extLst>
          </p:cNvPr>
          <p:cNvSpPr>
            <a:spLocks noGrp="1"/>
          </p:cNvSpPr>
          <p:nvPr>
            <p:ph idx="1"/>
          </p:nvPr>
        </p:nvSpPr>
        <p:spPr>
          <a:xfrm>
            <a:off x="928254" y="1219197"/>
            <a:ext cx="9975273" cy="4641275"/>
          </a:xfrm>
        </p:spPr>
        <p:txBody>
          <a:bodyPr>
            <a:normAutofit/>
          </a:bodyPr>
          <a:lstStyle/>
          <a:p>
            <a:pPr marL="228600" lvl="1">
              <a:spcBef>
                <a:spcPts val="1000"/>
              </a:spcBef>
              <a:buFont typeface="Wingdings" pitchFamily="2" charset="2"/>
              <a:buChar char="§"/>
            </a:pPr>
            <a:r>
              <a:rPr lang="en-US" altLang="en-US" b="1" dirty="0" smtClean="0">
                <a:solidFill>
                  <a:srgbClr val="4472C4"/>
                </a:solidFill>
                <a:latin typeface="Palatino Linotype" pitchFamily="18" charset="0"/>
                <a:cs typeface="Times New Roman" pitchFamily="18" charset="0"/>
              </a:rPr>
              <a:t>Frostbites treatment – depends of the grade</a:t>
            </a:r>
          </a:p>
          <a:p>
            <a:pPr marL="228600" lvl="1">
              <a:spcBef>
                <a:spcPts val="1000"/>
              </a:spcBef>
              <a:buFont typeface="Wingdings" pitchFamily="2" charset="2"/>
              <a:buChar char="§"/>
            </a:pPr>
            <a:endParaRPr lang="en-US" altLang="en-US" sz="800" b="1" dirty="0">
              <a:solidFill>
                <a:srgbClr val="4472C4"/>
              </a:solidFill>
              <a:latin typeface="Palatino Linotype" pitchFamily="18" charset="0"/>
              <a:cs typeface="Times New Roman" pitchFamily="18" charset="0"/>
            </a:endParaRPr>
          </a:p>
          <a:p>
            <a:pPr marL="800100" lvl="2" indent="-342900">
              <a:spcBef>
                <a:spcPts val="1000"/>
              </a:spcBef>
              <a:defRPr/>
            </a:pPr>
            <a:r>
              <a:rPr lang="en-US" altLang="en-US" sz="2400" dirty="0">
                <a:latin typeface="Palatino Linotype" pitchFamily="18" charset="0"/>
                <a:cs typeface="Times New Roman" pitchFamily="18" charset="0"/>
              </a:rPr>
              <a:t>I grade  </a:t>
            </a:r>
            <a:r>
              <a:rPr lang="sr-Cyrl-RS" altLang="en-US" sz="2400" dirty="0">
                <a:latin typeface="Palatino Linotype" pitchFamily="18" charset="0"/>
                <a:cs typeface="Times New Roman" pitchFamily="18" charset="0"/>
              </a:rPr>
              <a:t>- </a:t>
            </a:r>
            <a:r>
              <a:rPr lang="en-US" altLang="en-US" sz="2400" dirty="0">
                <a:latin typeface="Palatino Linotype" pitchFamily="18" charset="0"/>
                <a:cs typeface="Times New Roman" pitchFamily="18" charset="0"/>
              </a:rPr>
              <a:t>mild rewarming up to 38 </a:t>
            </a:r>
            <a:r>
              <a:rPr lang="en-US" altLang="en-US" sz="2400" dirty="0" smtClean="0">
                <a:latin typeface="Palatino Linotype" pitchFamily="18" charset="0"/>
                <a:cs typeface="Times New Roman" pitchFamily="18" charset="0"/>
              </a:rPr>
              <a:t>˚. Further </a:t>
            </a:r>
            <a:r>
              <a:rPr lang="en-US" altLang="en-US" sz="2400" dirty="0">
                <a:latin typeface="Palatino Linotype" pitchFamily="18" charset="0"/>
                <a:cs typeface="Times New Roman" pitchFamily="18" charset="0"/>
              </a:rPr>
              <a:t>r</a:t>
            </a:r>
            <a:r>
              <a:rPr lang="en-US" altLang="en-US" sz="2400" dirty="0">
                <a:latin typeface="Palatino Linotype" pitchFamily="18" charset="0"/>
                <a:cs typeface="Times New Roman" pitchFamily="18" charset="0"/>
              </a:rPr>
              <a:t>ewarming </a:t>
            </a:r>
            <a:r>
              <a:rPr lang="en-US" altLang="en-US" sz="2400" dirty="0">
                <a:latin typeface="Palatino Linotype" pitchFamily="18" charset="0"/>
                <a:cs typeface="Times New Roman" pitchFamily="18" charset="0"/>
              </a:rPr>
              <a:t>causes tissue damage through reperfusion </a:t>
            </a:r>
            <a:r>
              <a:rPr lang="en-US" altLang="en-US" sz="2400" dirty="0">
                <a:latin typeface="Palatino Linotype" pitchFamily="18" charset="0"/>
                <a:cs typeface="Times New Roman" pitchFamily="18" charset="0"/>
              </a:rPr>
              <a:t>injury.  Auricle should not be massaged. </a:t>
            </a:r>
            <a:endParaRPr lang="en-US" altLang="en-US" sz="2400" dirty="0" smtClean="0">
              <a:latin typeface="Palatino Linotype" pitchFamily="18" charset="0"/>
              <a:cs typeface="Times New Roman" pitchFamily="18" charset="0"/>
            </a:endParaRPr>
          </a:p>
          <a:p>
            <a:pPr marL="800100" lvl="2" indent="-342900">
              <a:spcBef>
                <a:spcPts val="1000"/>
              </a:spcBef>
              <a:defRPr/>
            </a:pPr>
            <a:endParaRPr lang="sr-Cyrl-RS" altLang="en-US" sz="800" dirty="0">
              <a:latin typeface="Palatino Linotype" pitchFamily="18" charset="0"/>
              <a:cs typeface="Times New Roman" pitchFamily="18" charset="0"/>
            </a:endParaRPr>
          </a:p>
          <a:p>
            <a:pPr marL="800100" lvl="2" indent="-342900">
              <a:spcBef>
                <a:spcPts val="1000"/>
              </a:spcBef>
              <a:defRPr/>
            </a:pPr>
            <a:r>
              <a:rPr lang="en-US" altLang="en-US" sz="2400" dirty="0">
                <a:latin typeface="Palatino Linotype" pitchFamily="18" charset="0"/>
                <a:cs typeface="Times New Roman" pitchFamily="18" charset="0"/>
              </a:rPr>
              <a:t>II  grade </a:t>
            </a:r>
            <a:r>
              <a:rPr lang="sr-Cyrl-RS" altLang="en-US" sz="2400" dirty="0">
                <a:latin typeface="Palatino Linotype" pitchFamily="18" charset="0"/>
                <a:cs typeface="Times New Roman" pitchFamily="18" charset="0"/>
              </a:rPr>
              <a:t>– </a:t>
            </a:r>
            <a:r>
              <a:rPr lang="en-US" altLang="en-US" sz="2400" dirty="0">
                <a:latin typeface="Palatino Linotype" pitchFamily="18" charset="0"/>
                <a:cs typeface="Times New Roman" pitchFamily="18" charset="0"/>
              </a:rPr>
              <a:t>Sterile bandage should be placed on auricle as a prevention of the infections</a:t>
            </a:r>
            <a:r>
              <a:rPr lang="en-US" altLang="en-US" sz="2400" dirty="0" smtClean="0">
                <a:latin typeface="Palatino Linotype" pitchFamily="18" charset="0"/>
                <a:cs typeface="Times New Roman" pitchFamily="18" charset="0"/>
              </a:rPr>
              <a:t>.</a:t>
            </a:r>
          </a:p>
          <a:p>
            <a:pPr marL="800100" lvl="2" indent="-342900">
              <a:spcBef>
                <a:spcPts val="1000"/>
              </a:spcBef>
              <a:defRPr/>
            </a:pPr>
            <a:endParaRPr lang="en-US" altLang="en-US" sz="800" dirty="0">
              <a:latin typeface="Palatino Linotype" pitchFamily="18" charset="0"/>
              <a:cs typeface="Times New Roman" pitchFamily="18" charset="0"/>
            </a:endParaRPr>
          </a:p>
          <a:p>
            <a:pPr marL="800100" lvl="2" indent="-342900">
              <a:spcBef>
                <a:spcPts val="1000"/>
              </a:spcBef>
              <a:defRPr/>
            </a:pPr>
            <a:r>
              <a:rPr lang="en-US" altLang="en-US" sz="2400" dirty="0">
                <a:latin typeface="Palatino Linotype" pitchFamily="18" charset="0"/>
                <a:cs typeface="Times New Roman" pitchFamily="18" charset="0"/>
              </a:rPr>
              <a:t>III  grade </a:t>
            </a:r>
            <a:r>
              <a:rPr lang="sr-Cyrl-RS" altLang="en-US" sz="2400" dirty="0">
                <a:latin typeface="Palatino Linotype" pitchFamily="18" charset="0"/>
                <a:cs typeface="Times New Roman" pitchFamily="18" charset="0"/>
              </a:rPr>
              <a:t>– </a:t>
            </a:r>
            <a:r>
              <a:rPr lang="en-US" altLang="en-US" sz="2400" dirty="0">
                <a:latin typeface="Palatino Linotype" pitchFamily="18" charset="0"/>
                <a:cs typeface="Times New Roman" pitchFamily="18" charset="0"/>
              </a:rPr>
              <a:t>Surgical removal of damaged tissue. </a:t>
            </a:r>
            <a:r>
              <a:rPr lang="en-US" altLang="en-US" sz="2400" dirty="0" smtClean="0">
                <a:latin typeface="Palatino Linotype" pitchFamily="18" charset="0"/>
                <a:cs typeface="Times New Roman" pitchFamily="18" charset="0"/>
              </a:rPr>
              <a:t>Reconstructive </a:t>
            </a:r>
            <a:r>
              <a:rPr lang="en-US" altLang="en-US" sz="2400" dirty="0">
                <a:latin typeface="Palatino Linotype" pitchFamily="18" charset="0"/>
                <a:cs typeface="Times New Roman" pitchFamily="18" charset="0"/>
              </a:rPr>
              <a:t>surgery should be postponed until tissue is fully healed. </a:t>
            </a:r>
            <a:endParaRPr lang="en-US" altLang="en-US" sz="2400" dirty="0">
              <a:latin typeface="Palatino Linotype" pitchFamily="18" charset="0"/>
              <a:cs typeface="Times New Roman" pitchFamily="18" charset="0"/>
            </a:endParaRPr>
          </a:p>
        </p:txBody>
      </p:sp>
      <p:sp>
        <p:nvSpPr>
          <p:cNvPr id="4"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Thermal injuries of the auricle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32493674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1">
            <a:extLst>
              <a:ext uri="{FF2B5EF4-FFF2-40B4-BE49-F238E27FC236}">
                <a16:creationId xmlns="" xmlns:a16="http://schemas.microsoft.com/office/drawing/2014/main" id="{A77960DD-03E9-4300-80FC-6E6F02DDD3AA}"/>
              </a:ext>
            </a:extLst>
          </p:cNvPr>
          <p:cNvSpPr>
            <a:spLocks noGrp="1"/>
          </p:cNvSpPr>
          <p:nvPr>
            <p:ph idx="1"/>
          </p:nvPr>
        </p:nvSpPr>
        <p:spPr>
          <a:xfrm>
            <a:off x="575733" y="1083732"/>
            <a:ext cx="10998199" cy="5698067"/>
          </a:xfrm>
        </p:spPr>
        <p:txBody>
          <a:bodyPr>
            <a:normAutofit fontScale="92500"/>
          </a:bodyPr>
          <a:lstStyle/>
          <a:p>
            <a:pPr marL="228600" lvl="1">
              <a:spcBef>
                <a:spcPts val="1000"/>
              </a:spcBef>
              <a:buFont typeface="Wingdings" pitchFamily="2" charset="2"/>
              <a:buChar char="§"/>
            </a:pPr>
            <a:r>
              <a:rPr lang="en-US" altLang="en-US" dirty="0">
                <a:latin typeface="Palatino Linotype" pitchFamily="18" charset="0"/>
                <a:cs typeface="Times New Roman" pitchFamily="18" charset="0"/>
              </a:rPr>
              <a:t>Anatomic position protects external ear canal from accidental injuries. </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b="1" dirty="0">
                <a:solidFill>
                  <a:schemeClr val="accent1"/>
                </a:solidFill>
                <a:latin typeface="Palatino Linotype" pitchFamily="18" charset="0"/>
                <a:cs typeface="Times New Roman" pitchFamily="18" charset="0"/>
              </a:rPr>
              <a:t>Direct:</a:t>
            </a:r>
            <a:r>
              <a:rPr lang="en-US" altLang="en-US" dirty="0">
                <a:latin typeface="Palatino Linotype" pitchFamily="18" charset="0"/>
                <a:cs typeface="Times New Roman" pitchFamily="18" charset="0"/>
              </a:rPr>
              <a:t> picking ear, extraction of foreign bodies or </a:t>
            </a:r>
            <a:r>
              <a:rPr lang="en-US" altLang="en-US" dirty="0" err="1">
                <a:latin typeface="Palatino Linotype" pitchFamily="18" charset="0"/>
                <a:cs typeface="Times New Roman" pitchFamily="18" charset="0"/>
              </a:rPr>
              <a:t>cerumen</a:t>
            </a:r>
            <a:r>
              <a:rPr lang="en-US" altLang="en-US" dirty="0" smtClean="0">
                <a:latin typeface="Palatino Linotype" pitchFamily="18" charset="0"/>
                <a:cs typeface="Times New Roman" pitchFamily="18" charset="0"/>
              </a:rPr>
              <a:t>.</a:t>
            </a:r>
          </a:p>
          <a:p>
            <a:pPr marL="228600" lvl="1">
              <a:spcBef>
                <a:spcPts val="1000"/>
              </a:spcBef>
              <a:buFont typeface="Wingdings" pitchFamily="2" charset="2"/>
              <a:buChar cha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b="1" dirty="0">
                <a:solidFill>
                  <a:schemeClr val="accent1"/>
                </a:solidFill>
                <a:latin typeface="Palatino Linotype" pitchFamily="18" charset="0"/>
                <a:cs typeface="Times New Roman" pitchFamily="18" charset="0"/>
              </a:rPr>
              <a:t>Indirect:</a:t>
            </a:r>
            <a:r>
              <a:rPr lang="sr-Cyrl-RS" altLang="en-US" dirty="0">
                <a:latin typeface="Palatino Linotype" pitchFamily="18" charset="0"/>
                <a:cs typeface="Times New Roman" pitchFamily="18" charset="0"/>
              </a:rPr>
              <a:t> </a:t>
            </a:r>
            <a:r>
              <a:rPr lang="en-US" altLang="en-US" dirty="0">
                <a:latin typeface="Palatino Linotype" pitchFamily="18" charset="0"/>
                <a:cs typeface="Times New Roman" pitchFamily="18" charset="0"/>
              </a:rPr>
              <a:t>Fractures of scull base, temporal bone, and other head injuries. </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pPr>
            <a:endParaRPr lang="en-US" altLang="en-US" sz="800" dirty="0" smtClean="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Different types of injuries, from skin lacerations to fractures of bony walls of canal</a:t>
            </a:r>
            <a:r>
              <a:rPr lang="en-US" altLang="en-US" dirty="0" smtClean="0">
                <a:latin typeface="Palatino Linotype" pitchFamily="18" charset="0"/>
                <a:cs typeface="Times New Roman" pitchFamily="18" charset="0"/>
              </a:rPr>
              <a:t>.</a:t>
            </a:r>
          </a:p>
          <a:p>
            <a:pPr marL="228600" lvl="1">
              <a:spcBef>
                <a:spcPts val="1000"/>
              </a:spcBef>
              <a:buFont typeface="Wingdings" pitchFamily="2" charset="2"/>
              <a:buChar cha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Skin of external ear canal is very vulnerable</a:t>
            </a:r>
            <a:r>
              <a:rPr lang="en-US" altLang="en-US" dirty="0" smtClean="0">
                <a:latin typeface="Palatino Linotype" pitchFamily="18" charset="0"/>
                <a:cs typeface="Times New Roman" pitchFamily="18" charset="0"/>
              </a:rPr>
              <a:t>.</a:t>
            </a:r>
          </a:p>
          <a:p>
            <a:pPr marL="228600" lvl="1">
              <a:spcBef>
                <a:spcPts val="1000"/>
              </a:spcBef>
              <a:buFont typeface="Wingdings" pitchFamily="2" charset="2"/>
              <a:buChar char="§"/>
            </a:pPr>
            <a:endParaRPr lang="en-US" altLang="en-US" sz="900"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Small lacerations lead to pain and hemorrhage, which can cause coagulum that can lead to impaired hearing. </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pPr>
            <a:endParaRPr lang="en-US" altLang="en-US" sz="900"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Infection can cause severe pain and can lead to further inflammation of external ear canal. </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pPr>
            <a:endParaRPr lang="en-US" altLang="en-US" sz="900"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smtClean="0">
                <a:latin typeface="Palatino Linotype" pitchFamily="18" charset="0"/>
                <a:cs typeface="Times New Roman" pitchFamily="18" charset="0"/>
              </a:rPr>
              <a:t>Treatment - Prevention </a:t>
            </a:r>
            <a:r>
              <a:rPr lang="en-US" altLang="en-US" dirty="0">
                <a:latin typeface="Palatino Linotype" pitchFamily="18" charset="0"/>
                <a:cs typeface="Times New Roman" pitchFamily="18" charset="0"/>
              </a:rPr>
              <a:t>of the infection, and treatment of resulting </a:t>
            </a:r>
            <a:r>
              <a:rPr lang="en-US" altLang="en-US" dirty="0" smtClean="0">
                <a:latin typeface="Palatino Linotype" pitchFamily="18" charset="0"/>
                <a:cs typeface="Times New Roman" pitchFamily="18" charset="0"/>
              </a:rPr>
              <a:t>infection.</a:t>
            </a: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pPr>
            <a:endParaRPr lang="en-US" altLang="en-US" dirty="0">
              <a:latin typeface="Palatino Linotype" pitchFamily="18" charset="0"/>
              <a:cs typeface="Times New Roman" pitchFamily="18" charset="0"/>
            </a:endParaRPr>
          </a:p>
        </p:txBody>
      </p:sp>
      <p:sp>
        <p:nvSpPr>
          <p:cNvPr id="4"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Injuries of external ear canal</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4419042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1">
            <a:extLst>
              <a:ext uri="{FF2B5EF4-FFF2-40B4-BE49-F238E27FC236}">
                <a16:creationId xmlns="" xmlns:a16="http://schemas.microsoft.com/office/drawing/2014/main" id="{98651135-7F10-4ADA-9E35-2441BC5CCA06}"/>
              </a:ext>
            </a:extLst>
          </p:cNvPr>
          <p:cNvSpPr>
            <a:spLocks noGrp="1"/>
          </p:cNvSpPr>
          <p:nvPr>
            <p:ph idx="1"/>
          </p:nvPr>
        </p:nvSpPr>
        <p:spPr>
          <a:xfrm>
            <a:off x="592667" y="1571035"/>
            <a:ext cx="10981266" cy="4592697"/>
          </a:xfrm>
        </p:spPr>
        <p:txBody>
          <a:bodyPr>
            <a:normAutofit/>
          </a:bodyPr>
          <a:lstStyle/>
          <a:p>
            <a:pPr marL="228600" lvl="1">
              <a:spcBef>
                <a:spcPts val="1000"/>
              </a:spcBef>
              <a:buFont typeface="Wingdings" pitchFamily="2" charset="2"/>
              <a:buChar char="§"/>
            </a:pPr>
            <a:r>
              <a:rPr lang="en-US" altLang="en-US" dirty="0" smtClean="0">
                <a:latin typeface="Palatino Linotype" pitchFamily="18" charset="0"/>
                <a:cs typeface="Times New Roman" pitchFamily="18" charset="0"/>
              </a:rPr>
              <a:t>Occur </a:t>
            </a:r>
            <a:r>
              <a:rPr lang="en-US" altLang="en-US" dirty="0">
                <a:latin typeface="Palatino Linotype" pitchFamily="18" charset="0"/>
                <a:cs typeface="Times New Roman" pitchFamily="18" charset="0"/>
              </a:rPr>
              <a:t>as part of head </a:t>
            </a:r>
            <a:r>
              <a:rPr lang="en-US" altLang="en-US" dirty="0" smtClean="0">
                <a:latin typeface="Palatino Linotype" pitchFamily="18" charset="0"/>
                <a:cs typeface="Times New Roman" pitchFamily="18" charset="0"/>
              </a:rPr>
              <a:t>injuries.</a:t>
            </a:r>
          </a:p>
          <a:p>
            <a:pPr marL="228600" lvl="1">
              <a:spcBef>
                <a:spcPts val="1000"/>
              </a:spcBef>
              <a:buFont typeface="Wingdings" pitchFamily="2" charset="2"/>
              <a:buChar cha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Direct or indirect mechanical force in traffic accidents</a:t>
            </a:r>
            <a:r>
              <a:rPr lang="en-US" altLang="en-US" dirty="0" smtClean="0">
                <a:latin typeface="Palatino Linotype" pitchFamily="18" charset="0"/>
                <a:cs typeface="Times New Roman" pitchFamily="18" charset="0"/>
              </a:rPr>
              <a:t>.</a:t>
            </a:r>
          </a:p>
          <a:p>
            <a:pPr marL="228600" lvl="1">
              <a:spcBef>
                <a:spcPts val="1000"/>
              </a:spcBef>
              <a:buFont typeface="Wingdings" pitchFamily="2" charset="2"/>
              <a:buChar cha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Isolated or combined with injuries of external and inner ear. </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Injuries of </a:t>
            </a:r>
            <a:r>
              <a:rPr lang="en-US" altLang="en-US" dirty="0" smtClean="0">
                <a:latin typeface="Palatino Linotype" pitchFamily="18" charset="0"/>
                <a:cs typeface="Times New Roman" pitchFamily="18" charset="0"/>
              </a:rPr>
              <a:t>the:</a:t>
            </a:r>
          </a:p>
          <a:p>
            <a:pPr marL="800100" lvl="2" indent="-342900">
              <a:spcBef>
                <a:spcPts val="1000"/>
              </a:spcBef>
            </a:pPr>
            <a:r>
              <a:rPr lang="en-US" altLang="en-US" sz="2400" dirty="0" smtClean="0">
                <a:latin typeface="Palatino Linotype" pitchFamily="18" charset="0"/>
                <a:cs typeface="Times New Roman" pitchFamily="18" charset="0"/>
              </a:rPr>
              <a:t>Tympanic membrane</a:t>
            </a:r>
          </a:p>
          <a:p>
            <a:pPr marL="800100" lvl="2" indent="-342900">
              <a:spcBef>
                <a:spcPts val="1000"/>
              </a:spcBef>
            </a:pPr>
            <a:r>
              <a:rPr lang="en-US" altLang="en-US" sz="2400" dirty="0" err="1" smtClean="0">
                <a:latin typeface="Palatino Linotype" pitchFamily="18" charset="0"/>
                <a:cs typeface="Times New Roman" pitchFamily="18" charset="0"/>
              </a:rPr>
              <a:t>Ossicles</a:t>
            </a:r>
            <a:endParaRPr lang="en-US" altLang="en-US" sz="2400" dirty="0" smtClean="0">
              <a:latin typeface="Palatino Linotype" pitchFamily="18" charset="0"/>
              <a:cs typeface="Times New Roman" pitchFamily="18" charset="0"/>
            </a:endParaRPr>
          </a:p>
          <a:p>
            <a:pPr marL="800100" lvl="2" indent="-342900">
              <a:spcBef>
                <a:spcPts val="1000"/>
              </a:spcBef>
            </a:pPr>
            <a:r>
              <a:rPr lang="en-US" altLang="en-US" sz="2400" dirty="0" smtClean="0">
                <a:latin typeface="Palatino Linotype" pitchFamily="18" charset="0"/>
                <a:cs typeface="Times New Roman" pitchFamily="18" charset="0"/>
              </a:rPr>
              <a:t>Walls </a:t>
            </a:r>
            <a:r>
              <a:rPr lang="en-US" altLang="en-US" sz="2400" dirty="0">
                <a:latin typeface="Palatino Linotype" pitchFamily="18" charset="0"/>
                <a:cs typeface="Times New Roman" pitchFamily="18" charset="0"/>
              </a:rPr>
              <a:t>of tympanic cavity and its content. </a:t>
            </a:r>
            <a:r>
              <a:rPr lang="sr-Cyrl-RS" altLang="en-US" sz="2400" dirty="0">
                <a:latin typeface="Palatino Linotype" pitchFamily="18" charset="0"/>
                <a:cs typeface="Times New Roman" pitchFamily="18" charset="0"/>
              </a:rPr>
              <a:t> </a:t>
            </a:r>
            <a:endParaRPr lang="en-US" altLang="en-US" sz="2400" dirty="0">
              <a:latin typeface="Palatino Linotype" pitchFamily="18" charset="0"/>
              <a:cs typeface="Times New Roman" pitchFamily="18" charset="0"/>
            </a:endParaRPr>
          </a:p>
        </p:txBody>
      </p:sp>
      <p:sp>
        <p:nvSpPr>
          <p:cNvPr id="4"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Injuries of the middle ear</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19993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1">
            <a:extLst>
              <a:ext uri="{FF2B5EF4-FFF2-40B4-BE49-F238E27FC236}">
                <a16:creationId xmlns="" xmlns:a16="http://schemas.microsoft.com/office/drawing/2014/main" id="{CC02020E-2819-4D50-A709-3BEAD68D3709}"/>
              </a:ext>
            </a:extLst>
          </p:cNvPr>
          <p:cNvSpPr>
            <a:spLocks noGrp="1"/>
          </p:cNvSpPr>
          <p:nvPr>
            <p:ph idx="1"/>
          </p:nvPr>
        </p:nvSpPr>
        <p:spPr>
          <a:xfrm>
            <a:off x="626533" y="1581679"/>
            <a:ext cx="10938934" cy="4979987"/>
          </a:xfrm>
        </p:spPr>
        <p:txBody>
          <a:bodyPr>
            <a:normAutofit/>
          </a:bodyPr>
          <a:lstStyle/>
          <a:p>
            <a:pPr marL="228600" lvl="1">
              <a:spcBef>
                <a:spcPts val="1000"/>
              </a:spcBef>
              <a:buFont typeface="Wingdings" pitchFamily="2" charset="2"/>
              <a:buChar char="§"/>
            </a:pPr>
            <a:r>
              <a:rPr lang="en-US" altLang="en-US" b="1" dirty="0">
                <a:solidFill>
                  <a:schemeClr val="accent1"/>
                </a:solidFill>
                <a:latin typeface="Palatino Linotype" pitchFamily="18" charset="0"/>
                <a:cs typeface="Times New Roman" pitchFamily="18" charset="0"/>
              </a:rPr>
              <a:t>Direct injuries of tympanic </a:t>
            </a:r>
            <a:r>
              <a:rPr lang="en-US" altLang="en-US" b="1" dirty="0" smtClean="0">
                <a:solidFill>
                  <a:schemeClr val="accent1"/>
                </a:solidFill>
                <a:latin typeface="Palatino Linotype" pitchFamily="18" charset="0"/>
                <a:cs typeface="Times New Roman" pitchFamily="18" charset="0"/>
              </a:rPr>
              <a:t>membrane</a:t>
            </a:r>
          </a:p>
          <a:p>
            <a:pPr marL="228600" lvl="1">
              <a:spcBef>
                <a:spcPts val="1000"/>
              </a:spcBef>
              <a:buFont typeface="Wingdings" pitchFamily="2" charset="2"/>
              <a:buChar char="§"/>
            </a:pPr>
            <a:endParaRPr lang="en-US" altLang="en-US" b="1" dirty="0">
              <a:solidFill>
                <a:schemeClr val="accent1"/>
              </a:solidFill>
              <a:latin typeface="Palatino Linotype" pitchFamily="18" charset="0"/>
              <a:cs typeface="Times New Roman" pitchFamily="18" charset="0"/>
            </a:endParaRPr>
          </a:p>
          <a:p>
            <a:pPr marL="800100" lvl="2" indent="-342900">
              <a:spcBef>
                <a:spcPts val="1000"/>
              </a:spcBef>
            </a:pPr>
            <a:r>
              <a:rPr lang="en-US" altLang="en-US" sz="2400" dirty="0">
                <a:latin typeface="Palatino Linotype" pitchFamily="18" charset="0"/>
                <a:cs typeface="Times New Roman" pitchFamily="18" charset="0"/>
              </a:rPr>
              <a:t>Ear irrigation</a:t>
            </a:r>
            <a:endParaRPr lang="en-US" altLang="en-US" sz="2400" dirty="0">
              <a:latin typeface="Palatino Linotype" pitchFamily="18" charset="0"/>
              <a:cs typeface="Times New Roman" pitchFamily="18" charset="0"/>
            </a:endParaRPr>
          </a:p>
          <a:p>
            <a:pPr marL="800100" lvl="2" indent="-342900">
              <a:spcBef>
                <a:spcPts val="1000"/>
              </a:spcBef>
            </a:pPr>
            <a:r>
              <a:rPr lang="en-US" altLang="en-US" sz="2400" dirty="0">
                <a:latin typeface="Palatino Linotype" pitchFamily="18" charset="0"/>
                <a:cs typeface="Times New Roman" pitchFamily="18" charset="0"/>
              </a:rPr>
              <a:t>Improvised extraction of foreign body from external ear canal. </a:t>
            </a:r>
            <a:endParaRPr lang="en-US" altLang="en-US" sz="2400" dirty="0">
              <a:latin typeface="Palatino Linotype" pitchFamily="18" charset="0"/>
              <a:cs typeface="Times New Roman" pitchFamily="18" charset="0"/>
            </a:endParaRPr>
          </a:p>
          <a:p>
            <a:pPr marL="800100" lvl="2" indent="-342900">
              <a:spcBef>
                <a:spcPts val="1000"/>
              </a:spcBef>
            </a:pPr>
            <a:r>
              <a:rPr lang="en-US" altLang="en-US" sz="2400" dirty="0">
                <a:latin typeface="Palatino Linotype" pitchFamily="18" charset="0"/>
                <a:cs typeface="Times New Roman" pitchFamily="18" charset="0"/>
              </a:rPr>
              <a:t>Ear picking.</a:t>
            </a:r>
            <a:endParaRPr lang="en-US" altLang="en-US" sz="2400" dirty="0">
              <a:latin typeface="Palatino Linotype" pitchFamily="18" charset="0"/>
              <a:cs typeface="Times New Roman" pitchFamily="18" charset="0"/>
            </a:endParaRPr>
          </a:p>
          <a:p>
            <a:pPr marL="800100" lvl="2" indent="-342900">
              <a:spcBef>
                <a:spcPts val="1000"/>
              </a:spcBef>
            </a:pPr>
            <a:r>
              <a:rPr lang="en-US" altLang="en-US" sz="2400" dirty="0">
                <a:latin typeface="Palatino Linotype" pitchFamily="18" charset="0"/>
                <a:cs typeface="Times New Roman" pitchFamily="18" charset="0"/>
              </a:rPr>
              <a:t>Hot metal (welders)</a:t>
            </a:r>
          </a:p>
          <a:p>
            <a:pPr marL="800100" lvl="2" indent="-342900">
              <a:spcBef>
                <a:spcPts val="1000"/>
              </a:spcBef>
            </a:pPr>
            <a:r>
              <a:rPr lang="en-US" altLang="en-US" sz="2400" dirty="0">
                <a:latin typeface="Palatino Linotype" pitchFamily="18" charset="0"/>
                <a:cs typeface="Times New Roman" pitchFamily="18" charset="0"/>
              </a:rPr>
              <a:t>Chemical injuries</a:t>
            </a:r>
            <a:endParaRPr lang="en-US" altLang="en-US" sz="2400" dirty="0">
              <a:latin typeface="Palatino Linotype" pitchFamily="18" charset="0"/>
              <a:cs typeface="Times New Roman" pitchFamily="18" charset="0"/>
            </a:endParaRPr>
          </a:p>
        </p:txBody>
      </p:sp>
      <p:sp>
        <p:nvSpPr>
          <p:cNvPr id="4"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Injuries of tympanic membrane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14283106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a:extLst>
              <a:ext uri="{FF2B5EF4-FFF2-40B4-BE49-F238E27FC236}">
                <a16:creationId xmlns="" xmlns:a16="http://schemas.microsoft.com/office/drawing/2014/main" id="{5E2DCCA4-9853-4C5F-9933-50602BEDBCC0}"/>
              </a:ext>
            </a:extLst>
          </p:cNvPr>
          <p:cNvSpPr>
            <a:spLocks noGrp="1"/>
          </p:cNvSpPr>
          <p:nvPr>
            <p:ph idx="1"/>
          </p:nvPr>
        </p:nvSpPr>
        <p:spPr>
          <a:xfrm>
            <a:off x="618067" y="1021539"/>
            <a:ext cx="10989733" cy="5777194"/>
          </a:xfrm>
        </p:spPr>
        <p:txBody>
          <a:bodyPr>
            <a:normAutofit fontScale="92500" lnSpcReduction="10000"/>
          </a:bodyPr>
          <a:lstStyle/>
          <a:p>
            <a:pPr marL="228600" lvl="1">
              <a:lnSpc>
                <a:spcPct val="100000"/>
              </a:lnSpc>
              <a:spcBef>
                <a:spcPts val="1000"/>
              </a:spcBef>
              <a:buFont typeface="Wingdings" pitchFamily="2" charset="2"/>
              <a:buChar char="§"/>
            </a:pPr>
            <a:r>
              <a:rPr lang="en-US" altLang="en-US" dirty="0">
                <a:latin typeface="Palatino Linotype" pitchFamily="18" charset="0"/>
                <a:cs typeface="Times New Roman" pitchFamily="18" charset="0"/>
              </a:rPr>
              <a:t>Diagnosis</a:t>
            </a:r>
          </a:p>
          <a:p>
            <a:pPr marL="800100" lvl="2" indent="-342900">
              <a:lnSpc>
                <a:spcPct val="100000"/>
              </a:lnSpc>
              <a:spcBef>
                <a:spcPts val="1000"/>
              </a:spcBef>
            </a:pPr>
            <a:r>
              <a:rPr lang="en-US" altLang="en-US" sz="2400" dirty="0">
                <a:latin typeface="Palatino Linotype" pitchFamily="18" charset="0"/>
                <a:cs typeface="Times New Roman" pitchFamily="18" charset="0"/>
              </a:rPr>
              <a:t>Anamnesis</a:t>
            </a:r>
            <a:endParaRPr lang="en-US" altLang="en-US" sz="2400" dirty="0">
              <a:latin typeface="Palatino Linotype" pitchFamily="18" charset="0"/>
              <a:cs typeface="Times New Roman" pitchFamily="18" charset="0"/>
            </a:endParaRPr>
          </a:p>
          <a:p>
            <a:pPr marL="1257300" lvl="3" indent="-342900">
              <a:lnSpc>
                <a:spcPct val="100000"/>
              </a:lnSpc>
              <a:spcBef>
                <a:spcPts val="1000"/>
              </a:spcBef>
              <a:buFont typeface="Courier New" pitchFamily="49" charset="0"/>
              <a:buChar char="o"/>
            </a:pPr>
            <a:r>
              <a:rPr lang="en-US" altLang="en-US" sz="2400" dirty="0">
                <a:latin typeface="Palatino Linotype" pitchFamily="18" charset="0"/>
                <a:cs typeface="Times New Roman" pitchFamily="18" charset="0"/>
              </a:rPr>
              <a:t>Pain, impaired hearing, tinnitus, vertigo.</a:t>
            </a:r>
            <a:endParaRPr lang="en-US" altLang="en-US" sz="2400" dirty="0">
              <a:latin typeface="Palatino Linotype" pitchFamily="18" charset="0"/>
              <a:cs typeface="Times New Roman" pitchFamily="18" charset="0"/>
            </a:endParaRPr>
          </a:p>
          <a:p>
            <a:pPr marL="1257300" lvl="3" indent="-342900">
              <a:lnSpc>
                <a:spcPct val="100000"/>
              </a:lnSpc>
              <a:spcBef>
                <a:spcPts val="1000"/>
              </a:spcBef>
              <a:buFont typeface="Courier New" pitchFamily="49" charset="0"/>
              <a:buChar char="o"/>
            </a:pPr>
            <a:r>
              <a:rPr lang="en-US" altLang="en-US" sz="2400" dirty="0">
                <a:latin typeface="Palatino Linotype" pitchFamily="18" charset="0"/>
                <a:cs typeface="Times New Roman" pitchFamily="18" charset="0"/>
              </a:rPr>
              <a:t>In severe cases bleeding.</a:t>
            </a:r>
            <a:endParaRPr lang="en-US" altLang="en-US" sz="2400" dirty="0">
              <a:latin typeface="Palatino Linotype" pitchFamily="18" charset="0"/>
              <a:cs typeface="Times New Roman" pitchFamily="18" charset="0"/>
            </a:endParaRPr>
          </a:p>
          <a:p>
            <a:pPr marL="800100" lvl="2" indent="-342900">
              <a:lnSpc>
                <a:spcPct val="100000"/>
              </a:lnSpc>
              <a:spcBef>
                <a:spcPts val="1000"/>
              </a:spcBef>
            </a:pPr>
            <a:r>
              <a:rPr lang="en-US" altLang="en-US" sz="2400" dirty="0" err="1">
                <a:latin typeface="Palatino Linotype" pitchFamily="18" charset="0"/>
                <a:cs typeface="Times New Roman" pitchFamily="18" charset="0"/>
              </a:rPr>
              <a:t>Otoscopy</a:t>
            </a:r>
            <a:endParaRPr lang="en-US" altLang="en-US" sz="2400" dirty="0">
              <a:latin typeface="Palatino Linotype" pitchFamily="18" charset="0"/>
              <a:cs typeface="Times New Roman" pitchFamily="18" charset="0"/>
            </a:endParaRPr>
          </a:p>
          <a:p>
            <a:pPr marL="1257300" lvl="3" indent="-342900">
              <a:lnSpc>
                <a:spcPct val="100000"/>
              </a:lnSpc>
              <a:spcBef>
                <a:spcPts val="1000"/>
              </a:spcBef>
              <a:buFont typeface="Courier New" pitchFamily="49" charset="0"/>
              <a:buChar char="o"/>
            </a:pPr>
            <a:r>
              <a:rPr lang="en-US" altLang="en-US" sz="2400" dirty="0">
                <a:latin typeface="Palatino Linotype" pitchFamily="18" charset="0"/>
                <a:cs typeface="Times New Roman" pitchFamily="18" charset="0"/>
              </a:rPr>
              <a:t>Rupture in pars </a:t>
            </a:r>
            <a:r>
              <a:rPr lang="en-US" altLang="en-US" sz="2400" dirty="0" err="1">
                <a:latin typeface="Palatino Linotype" pitchFamily="18" charset="0"/>
                <a:cs typeface="Times New Roman" pitchFamily="18" charset="0"/>
              </a:rPr>
              <a:t>tensa</a:t>
            </a:r>
            <a:r>
              <a:rPr lang="en-US" altLang="en-US" sz="2400" dirty="0">
                <a:latin typeface="Palatino Linotype" pitchFamily="18" charset="0"/>
                <a:cs typeface="Times New Roman" pitchFamily="18" charset="0"/>
              </a:rPr>
              <a:t> of tympanic membrane</a:t>
            </a:r>
            <a:endParaRPr lang="en-US" altLang="en-US" sz="2400" dirty="0">
              <a:latin typeface="Palatino Linotype" pitchFamily="18" charset="0"/>
              <a:cs typeface="Times New Roman" pitchFamily="18" charset="0"/>
            </a:endParaRPr>
          </a:p>
          <a:p>
            <a:pPr marL="1257300" lvl="3" indent="-342900">
              <a:lnSpc>
                <a:spcPct val="100000"/>
              </a:lnSpc>
              <a:spcBef>
                <a:spcPts val="1000"/>
              </a:spcBef>
              <a:buFont typeface="Courier New" pitchFamily="49" charset="0"/>
              <a:buChar char="o"/>
            </a:pPr>
            <a:r>
              <a:rPr lang="en-US" altLang="en-US" sz="2400" dirty="0">
                <a:latin typeface="Palatino Linotype" pitchFamily="18" charset="0"/>
                <a:cs typeface="Times New Roman" pitchFamily="18" charset="0"/>
              </a:rPr>
              <a:t>Edges of rupture are irregular, with hematomas. </a:t>
            </a:r>
            <a:endParaRPr lang="en-US" altLang="en-US" sz="2400" dirty="0">
              <a:latin typeface="Palatino Linotype" pitchFamily="18" charset="0"/>
              <a:cs typeface="Times New Roman" pitchFamily="18" charset="0"/>
            </a:endParaRPr>
          </a:p>
          <a:p>
            <a:pPr marL="1257300" lvl="3" indent="-342900">
              <a:lnSpc>
                <a:spcPct val="100000"/>
              </a:lnSpc>
              <a:spcBef>
                <a:spcPts val="1000"/>
              </a:spcBef>
              <a:buFont typeface="Courier New" pitchFamily="49" charset="0"/>
              <a:buChar char="o"/>
            </a:pPr>
            <a:r>
              <a:rPr lang="en-US" altLang="en-US" sz="2400" dirty="0">
                <a:latin typeface="Palatino Linotype" pitchFamily="18" charset="0"/>
                <a:cs typeface="Times New Roman" pitchFamily="18" charset="0"/>
              </a:rPr>
              <a:t>Audiometry shows conductive hearing loss, unless inner ear is also injured</a:t>
            </a:r>
            <a:r>
              <a:rPr lang="en-US" altLang="en-US" sz="2400" dirty="0" smtClean="0">
                <a:latin typeface="Palatino Linotype" pitchFamily="18" charset="0"/>
                <a:cs typeface="Times New Roman" pitchFamily="18" charset="0"/>
              </a:rPr>
              <a:t>.</a:t>
            </a:r>
          </a:p>
          <a:p>
            <a:pPr marL="228600" lvl="1">
              <a:lnSpc>
                <a:spcPct val="100000"/>
              </a:lnSpc>
              <a:spcBef>
                <a:spcPts val="1000"/>
              </a:spcBef>
              <a:buFont typeface="Wingdings" pitchFamily="2" charset="2"/>
              <a:buChar char="§"/>
            </a:pPr>
            <a:r>
              <a:rPr lang="en-US" altLang="en-US" dirty="0" smtClean="0">
                <a:latin typeface="Palatino Linotype" pitchFamily="18" charset="0"/>
                <a:cs typeface="Times New Roman" pitchFamily="18" charset="0"/>
              </a:rPr>
              <a:t>Treatment</a:t>
            </a:r>
          </a:p>
          <a:p>
            <a:pPr marL="800100" lvl="2" indent="-342900">
              <a:lnSpc>
                <a:spcPct val="100000"/>
              </a:lnSpc>
              <a:spcBef>
                <a:spcPts val="1000"/>
              </a:spcBef>
            </a:pPr>
            <a:r>
              <a:rPr lang="en-US" altLang="en-US" sz="2600" dirty="0">
                <a:latin typeface="Palatino Linotype" pitchFamily="18" charset="0"/>
                <a:cs typeface="Times New Roman" pitchFamily="18" charset="0"/>
              </a:rPr>
              <a:t>Basic principle is prevention of secondary infection.</a:t>
            </a:r>
          </a:p>
          <a:p>
            <a:pPr marL="800100" lvl="2" indent="-342900">
              <a:lnSpc>
                <a:spcPct val="100000"/>
              </a:lnSpc>
              <a:spcBef>
                <a:spcPts val="1000"/>
              </a:spcBef>
            </a:pPr>
            <a:r>
              <a:rPr lang="en-US" altLang="en-US" sz="2600" dirty="0">
                <a:latin typeface="Palatino Linotype" pitchFamily="18" charset="0"/>
                <a:cs typeface="Times New Roman" pitchFamily="18" charset="0"/>
              </a:rPr>
              <a:t>Antibiotics for seven days, local ear treatment, ear should not get wet. </a:t>
            </a:r>
          </a:p>
          <a:p>
            <a:pPr marL="800100" lvl="2" indent="-342900">
              <a:lnSpc>
                <a:spcPct val="100000"/>
              </a:lnSpc>
              <a:spcBef>
                <a:spcPts val="1000"/>
              </a:spcBef>
            </a:pPr>
            <a:r>
              <a:rPr lang="en-US" altLang="en-US" sz="2600" dirty="0">
                <a:latin typeface="Palatino Linotype" pitchFamily="18" charset="0"/>
                <a:cs typeface="Times New Roman" pitchFamily="18" charset="0"/>
              </a:rPr>
              <a:t>In most cases ruptures heal spontaneously.</a:t>
            </a:r>
          </a:p>
          <a:p>
            <a:pPr marL="800100" lvl="2" indent="-342900">
              <a:lnSpc>
                <a:spcPct val="100000"/>
              </a:lnSpc>
              <a:spcBef>
                <a:spcPts val="1000"/>
              </a:spcBef>
            </a:pPr>
            <a:r>
              <a:rPr lang="en-US" altLang="en-US" sz="2600" dirty="0">
                <a:latin typeface="Palatino Linotype" pitchFamily="18" charset="0"/>
                <a:cs typeface="Times New Roman" pitchFamily="18" charset="0"/>
              </a:rPr>
              <a:t>If not healed, </a:t>
            </a:r>
            <a:r>
              <a:rPr lang="en-US" altLang="en-US" sz="2600" dirty="0" err="1">
                <a:latin typeface="Palatino Linotype" pitchFamily="18" charset="0"/>
                <a:cs typeface="Times New Roman" pitchFamily="18" charset="0"/>
              </a:rPr>
              <a:t>myringoplasty</a:t>
            </a:r>
            <a:r>
              <a:rPr lang="en-US" altLang="en-US" sz="2600" dirty="0">
                <a:latin typeface="Palatino Linotype" pitchFamily="18" charset="0"/>
                <a:cs typeface="Times New Roman" pitchFamily="18" charset="0"/>
              </a:rPr>
              <a:t> is performed several months after injury. </a:t>
            </a:r>
          </a:p>
          <a:p>
            <a:pPr marL="228600" lvl="1">
              <a:lnSpc>
                <a:spcPct val="100000"/>
              </a:lnSpc>
              <a:spcBef>
                <a:spcPts val="1000"/>
              </a:spcBef>
              <a:buFont typeface="Wingdings" pitchFamily="2" charset="2"/>
              <a:buChar char="§"/>
            </a:pPr>
            <a:endParaRPr lang="en-US" altLang="en-US" dirty="0">
              <a:latin typeface="Palatino Linotype" pitchFamily="18" charset="0"/>
              <a:cs typeface="Times New Roman" pitchFamily="18" charset="0"/>
            </a:endParaRPr>
          </a:p>
        </p:txBody>
      </p:sp>
      <p:sp>
        <p:nvSpPr>
          <p:cNvPr id="4"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Direct injuries </a:t>
            </a:r>
            <a:r>
              <a:rPr lang="en-US" sz="3500" b="1" dirty="0">
                <a:solidFill>
                  <a:schemeClr val="tx1"/>
                </a:solidFill>
                <a:latin typeface="Palatino Linotype" pitchFamily="18" charset="0"/>
              </a:rPr>
              <a:t>of tympanic membrane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3282920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2" descr="Ð ÐµÐ·ÑÐ»ÑÐ°Ñ ÑÐ»Ð¸ÐºÐ° Ð·Ð° bubna opna">
            <a:extLst>
              <a:ext uri="{FF2B5EF4-FFF2-40B4-BE49-F238E27FC236}">
                <a16:creationId xmlns="" xmlns:a16="http://schemas.microsoft.com/office/drawing/2014/main" id="{B7709BF2-CEDB-4180-AC63-FDCAD27E5122}"/>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9pPr>
          </a:lstStyle>
          <a:p>
            <a:pPr eaLnBrk="1" hangingPunct="1">
              <a:spcBef>
                <a:spcPct val="0"/>
              </a:spcBef>
              <a:buClrTx/>
              <a:buSzTx/>
              <a:buFontTx/>
              <a:buNone/>
            </a:pPr>
            <a:endParaRPr lang="en-US" altLang="en-US" sz="1800"/>
          </a:p>
        </p:txBody>
      </p:sp>
      <p:sp>
        <p:nvSpPr>
          <p:cNvPr id="31747" name="AutoShape 4" descr="Ð ÐµÐ·ÑÐ»ÑÐ°Ñ ÑÐ»Ð¸ÐºÐ° Ð·Ð° bubna opna">
            <a:extLst>
              <a:ext uri="{FF2B5EF4-FFF2-40B4-BE49-F238E27FC236}">
                <a16:creationId xmlns="" xmlns:a16="http://schemas.microsoft.com/office/drawing/2014/main" id="{E2091E86-7C90-4F35-845C-B22145D0174E}"/>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9pPr>
          </a:lstStyle>
          <a:p>
            <a:pPr eaLnBrk="1" hangingPunct="1">
              <a:spcBef>
                <a:spcPct val="0"/>
              </a:spcBef>
              <a:buClrTx/>
              <a:buSzTx/>
              <a:buFontTx/>
              <a:buNone/>
            </a:pPr>
            <a:endParaRPr lang="en-US" altLang="en-US" sz="1800"/>
          </a:p>
        </p:txBody>
      </p:sp>
      <p:sp>
        <p:nvSpPr>
          <p:cNvPr id="31748" name="AutoShape 6" descr="Ð ÐµÐ·ÑÐ»ÑÐ°Ñ ÑÐ»Ð¸ÐºÐ° Ð·Ð° perforatio bubne opne">
            <a:extLst>
              <a:ext uri="{FF2B5EF4-FFF2-40B4-BE49-F238E27FC236}">
                <a16:creationId xmlns="" xmlns:a16="http://schemas.microsoft.com/office/drawing/2014/main" id="{70419354-CFC6-4AB5-B11F-48C575124A1E}"/>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9pPr>
          </a:lstStyle>
          <a:p>
            <a:pPr eaLnBrk="1" hangingPunct="1">
              <a:spcBef>
                <a:spcPct val="0"/>
              </a:spcBef>
              <a:buClrTx/>
              <a:buSzTx/>
              <a:buFontTx/>
              <a:buNone/>
            </a:pPr>
            <a:endParaRPr lang="en-US" altLang="en-US" sz="1800"/>
          </a:p>
        </p:txBody>
      </p:sp>
      <p:sp>
        <p:nvSpPr>
          <p:cNvPr id="31749" name="AutoShape 8" descr="Ð ÐµÐ·ÑÐ»ÑÐ°Ñ ÑÐ»Ð¸ÐºÐ° Ð·Ð° perforatio bubne opne">
            <a:extLst>
              <a:ext uri="{FF2B5EF4-FFF2-40B4-BE49-F238E27FC236}">
                <a16:creationId xmlns="" xmlns:a16="http://schemas.microsoft.com/office/drawing/2014/main" id="{58C2A900-510B-4676-9172-18622797EA03}"/>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5pPr>
            <a:lvl6pPr marL="25146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6pPr>
            <a:lvl7pPr marL="29718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7pPr>
            <a:lvl8pPr marL="34290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8pPr>
            <a:lvl9pPr marL="3886200" indent="-228600" eaLnBrk="0" fontAlgn="base" hangingPunct="0">
              <a:spcBef>
                <a:spcPts val="350"/>
              </a:spcBef>
              <a:spcAft>
                <a:spcPct val="0"/>
              </a:spcAft>
              <a:buClr>
                <a:schemeClr val="accent2"/>
              </a:buClr>
              <a:buFont typeface="Wingdings 2" panose="05020102010507070707" pitchFamily="18" charset="2"/>
              <a:buChar char=""/>
              <a:defRPr sz="2000">
                <a:solidFill>
                  <a:schemeClr val="tx1"/>
                </a:solidFill>
                <a:latin typeface="Lucida Sans Unicode" panose="020B0602030504020204" pitchFamily="34" charset="0"/>
              </a:defRPr>
            </a:lvl9pPr>
          </a:lstStyle>
          <a:p>
            <a:pPr eaLnBrk="1" hangingPunct="1">
              <a:spcBef>
                <a:spcPct val="0"/>
              </a:spcBef>
              <a:buClrTx/>
              <a:buSzTx/>
              <a:buFontTx/>
              <a:buNone/>
            </a:pPr>
            <a:endParaRPr lang="en-US" altLang="en-US" sz="1800"/>
          </a:p>
        </p:txBody>
      </p:sp>
      <p:pic>
        <p:nvPicPr>
          <p:cNvPr id="31750" name="Picture 10" descr="Ð ÐµÐ·ÑÐ»ÑÐ°Ñ ÑÐ»Ð¸ÐºÐ° Ð·Ð° perforatio bubne opne">
            <a:extLst>
              <a:ext uri="{FF2B5EF4-FFF2-40B4-BE49-F238E27FC236}">
                <a16:creationId xmlns="" xmlns:a16="http://schemas.microsoft.com/office/drawing/2014/main" id="{1DF713F2-6CB9-49E1-9666-B9F93D403F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4728" y="1485900"/>
            <a:ext cx="9660898" cy="3886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Direct injuries </a:t>
            </a:r>
            <a:r>
              <a:rPr lang="en-US" sz="3500" b="1" dirty="0">
                <a:solidFill>
                  <a:schemeClr val="tx1"/>
                </a:solidFill>
                <a:latin typeface="Palatino Linotype" pitchFamily="18" charset="0"/>
              </a:rPr>
              <a:t>of tympanic membrane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38422596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Резултат слика за ruptura membranae tympani">
            <a:extLst>
              <a:ext uri="{FF2B5EF4-FFF2-40B4-BE49-F238E27FC236}">
                <a16:creationId xmlns="" xmlns:a16="http://schemas.microsoft.com/office/drawing/2014/main" id="{885F33CF-09A0-49D9-AA90-3EEF235BDD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84725" y="1420091"/>
            <a:ext cx="3636818" cy="363681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Резултат слика за ruptura membranae tympani">
            <a:extLst>
              <a:ext uri="{FF2B5EF4-FFF2-40B4-BE49-F238E27FC236}">
                <a16:creationId xmlns="" xmlns:a16="http://schemas.microsoft.com/office/drawing/2014/main" id="{5C7B3641-4441-4625-A77A-809389A402C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459" y="1385454"/>
            <a:ext cx="3703749" cy="367145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Резултат слика за ruptura membranae tympani">
            <a:extLst>
              <a:ext uri="{FF2B5EF4-FFF2-40B4-BE49-F238E27FC236}">
                <a16:creationId xmlns="" xmlns:a16="http://schemas.microsoft.com/office/drawing/2014/main" id="{5CDDFB77-AFD0-40A7-AD29-7D07205ED7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3128" y="1420090"/>
            <a:ext cx="3685743" cy="3636818"/>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Direct injuries </a:t>
            </a:r>
            <a:r>
              <a:rPr lang="en-US" sz="3500" b="1" dirty="0">
                <a:solidFill>
                  <a:schemeClr val="tx1"/>
                </a:solidFill>
                <a:latin typeface="Palatino Linotype" pitchFamily="18" charset="0"/>
              </a:rPr>
              <a:t>of tympanic membrane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15883697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1">
            <a:extLst>
              <a:ext uri="{FF2B5EF4-FFF2-40B4-BE49-F238E27FC236}">
                <a16:creationId xmlns="" xmlns:a16="http://schemas.microsoft.com/office/drawing/2014/main" id="{57AE1242-B1E1-4132-B923-9F0DDA4F52A1}"/>
              </a:ext>
            </a:extLst>
          </p:cNvPr>
          <p:cNvSpPr>
            <a:spLocks noGrp="1"/>
          </p:cNvSpPr>
          <p:nvPr>
            <p:ph idx="1"/>
          </p:nvPr>
        </p:nvSpPr>
        <p:spPr>
          <a:xfrm>
            <a:off x="618066" y="1349181"/>
            <a:ext cx="10989734" cy="5390285"/>
          </a:xfrm>
        </p:spPr>
        <p:txBody>
          <a:bodyPr>
            <a:normAutofit/>
          </a:bodyPr>
          <a:lstStyle/>
          <a:p>
            <a:pPr marL="228600" lvl="1">
              <a:spcBef>
                <a:spcPts val="1000"/>
              </a:spcBef>
              <a:buFont typeface="Wingdings" pitchFamily="2" charset="2"/>
              <a:buChar char="§"/>
            </a:pPr>
            <a:r>
              <a:rPr lang="en-US" altLang="en-US" dirty="0" smtClean="0">
                <a:latin typeface="Palatino Linotype" pitchFamily="18" charset="0"/>
                <a:cs typeface="Times New Roman" pitchFamily="18" charset="0"/>
              </a:rPr>
              <a:t>These </a:t>
            </a:r>
            <a:r>
              <a:rPr lang="en-US" altLang="en-US" dirty="0">
                <a:latin typeface="Palatino Linotype" pitchFamily="18" charset="0"/>
                <a:cs typeface="Times New Roman" pitchFamily="18" charset="0"/>
              </a:rPr>
              <a:t>injuries are the result of increased air pressure on the </a:t>
            </a:r>
            <a:r>
              <a:rPr lang="en-US" altLang="en-US" dirty="0">
                <a:latin typeface="Palatino Linotype" pitchFamily="18" charset="0"/>
                <a:cs typeface="Times New Roman" pitchFamily="18" charset="0"/>
              </a:rPr>
              <a:t>tympanic membrane</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The causes are a sudden increase in air pressure in the external auditory </a:t>
            </a:r>
            <a:r>
              <a:rPr lang="en-US" altLang="en-US" dirty="0" smtClean="0">
                <a:latin typeface="Palatino Linotype" pitchFamily="18" charset="0"/>
                <a:cs typeface="Times New Roman" pitchFamily="18" charset="0"/>
              </a:rPr>
              <a:t>canal</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A sudden increase in pressure occurs when hitting the ear with an open hand (slap), fist, </a:t>
            </a:r>
            <a:r>
              <a:rPr lang="en-US" altLang="en-US" dirty="0">
                <a:latin typeface="Palatino Linotype" pitchFamily="18" charset="0"/>
                <a:cs typeface="Times New Roman" pitchFamily="18" charset="0"/>
              </a:rPr>
              <a:t>snowball </a:t>
            </a:r>
            <a:r>
              <a:rPr lang="en-US" altLang="en-US" dirty="0">
                <a:latin typeface="Palatino Linotype" pitchFamily="18" charset="0"/>
                <a:cs typeface="Times New Roman" pitchFamily="18" charset="0"/>
              </a:rPr>
              <a:t>or ball</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pPr>
            <a:endParaRPr lang="sr-Cyrl-RS" altLang="en-US" sz="800"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Clinical presentation, complications and treatment are the </a:t>
            </a:r>
            <a:r>
              <a:rPr lang="en-US" altLang="en-US" dirty="0">
                <a:latin typeface="Palatino Linotype" pitchFamily="18" charset="0"/>
                <a:cs typeface="Times New Roman" pitchFamily="18" charset="0"/>
              </a:rPr>
              <a:t>same as for direct injuries of the tympanic membrane</a:t>
            </a:r>
            <a:r>
              <a:rPr lang="sr-Cyrl-RS" altLang="en-US" dirty="0">
                <a:latin typeface="Palatino Linotype" pitchFamily="18" charset="0"/>
                <a:cs typeface="Times New Roman" pitchFamily="18" charset="0"/>
              </a:rPr>
              <a:t>.</a:t>
            </a:r>
            <a:r>
              <a:rPr lang="en-US" altLang="en-US" dirty="0">
                <a:latin typeface="Palatino Linotype" pitchFamily="18" charset="0"/>
                <a:cs typeface="Times New Roman" pitchFamily="18" charset="0"/>
              </a:rPr>
              <a:t> </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pPr>
            <a:endParaRPr lang="en-US" altLang="en-US" sz="800" dirty="0" smtClean="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Two of the specific types of indirect injuries of tympanic membrane are:</a:t>
            </a:r>
          </a:p>
          <a:p>
            <a:pPr marL="800100" lvl="2" indent="-342900">
              <a:spcBef>
                <a:spcPts val="1000"/>
              </a:spcBef>
            </a:pPr>
            <a:r>
              <a:rPr lang="en-US" altLang="en-US" sz="2400" dirty="0">
                <a:latin typeface="Palatino Linotype" pitchFamily="18" charset="0"/>
                <a:cs typeface="Times New Roman" pitchFamily="18" charset="0"/>
              </a:rPr>
              <a:t>Barotrauma</a:t>
            </a:r>
          </a:p>
          <a:p>
            <a:pPr marL="800100" lvl="2" indent="-342900">
              <a:spcBef>
                <a:spcPts val="1000"/>
              </a:spcBef>
            </a:pPr>
            <a:r>
              <a:rPr lang="en-US" altLang="en-US" sz="2400" dirty="0">
                <a:latin typeface="Palatino Linotype" pitchFamily="18" charset="0"/>
                <a:cs typeface="Times New Roman" pitchFamily="18" charset="0"/>
              </a:rPr>
              <a:t>Blast injury</a:t>
            </a:r>
          </a:p>
          <a:p>
            <a:pPr marL="228600" lvl="1">
              <a:spcBef>
                <a:spcPts val="1000"/>
              </a:spcBef>
              <a:buFont typeface="Wingdings" pitchFamily="2" charset="2"/>
              <a:buChar char="§"/>
            </a:pPr>
            <a:endParaRPr lang="sr-Cyrl-RS" altLang="en-US" dirty="0">
              <a:latin typeface="Palatino Linotype" pitchFamily="18" charset="0"/>
              <a:cs typeface="Times New Roman" pitchFamily="18" charset="0"/>
            </a:endParaRPr>
          </a:p>
          <a:p>
            <a:pPr marL="0" indent="0">
              <a:buNone/>
            </a:pPr>
            <a:endParaRPr lang="en-US" altLang="en-US" sz="2400" dirty="0">
              <a:latin typeface="Times New Roman" panose="02020603050405020304" pitchFamily="18" charset="0"/>
              <a:cs typeface="Times New Roman" panose="02020603050405020304" pitchFamily="18" charset="0"/>
            </a:endParaRPr>
          </a:p>
          <a:p>
            <a:pPr eaLnBrk="1" hangingPunct="1"/>
            <a:endParaRPr lang="en-US" altLang="en-US" sz="2400" b="1" dirty="0"/>
          </a:p>
        </p:txBody>
      </p:sp>
      <p:sp>
        <p:nvSpPr>
          <p:cNvPr id="3"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Indirect injuries </a:t>
            </a:r>
            <a:r>
              <a:rPr lang="en-US" sz="3500" b="1" dirty="0">
                <a:solidFill>
                  <a:schemeClr val="tx1"/>
                </a:solidFill>
                <a:latin typeface="Palatino Linotype" pitchFamily="18" charset="0"/>
              </a:rPr>
              <a:t>of tympanic membrane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36974541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1">
            <a:extLst>
              <a:ext uri="{FF2B5EF4-FFF2-40B4-BE49-F238E27FC236}">
                <a16:creationId xmlns="" xmlns:a16="http://schemas.microsoft.com/office/drawing/2014/main" id="{2C3A01E7-419D-4768-B92E-A4E815B1B211}"/>
              </a:ext>
            </a:extLst>
          </p:cNvPr>
          <p:cNvSpPr>
            <a:spLocks noGrp="1"/>
          </p:cNvSpPr>
          <p:nvPr>
            <p:ph idx="1"/>
          </p:nvPr>
        </p:nvSpPr>
        <p:spPr>
          <a:xfrm>
            <a:off x="643466" y="1076323"/>
            <a:ext cx="10938933" cy="5688544"/>
          </a:xfrm>
        </p:spPr>
        <p:txBody>
          <a:bodyPr>
            <a:normAutofit lnSpcReduction="10000"/>
          </a:bodyPr>
          <a:lstStyle/>
          <a:p>
            <a:pPr marL="228600" lvl="1">
              <a:spcBef>
                <a:spcPts val="1000"/>
              </a:spcBef>
              <a:buFont typeface="Wingdings" pitchFamily="2" charset="2"/>
              <a:buChar char="§"/>
            </a:pPr>
            <a:r>
              <a:rPr lang="en-US" altLang="en-US" dirty="0">
                <a:latin typeface="Palatino Linotype" pitchFamily="18" charset="0"/>
                <a:cs typeface="Times New Roman" pitchFamily="18" charset="0"/>
              </a:rPr>
              <a:t>Reaction of middle and inner ear on sudden changes of atmospheric pressure</a:t>
            </a:r>
            <a:r>
              <a:rPr lang="en-US" altLang="en-US" dirty="0" smtClean="0">
                <a:latin typeface="Palatino Linotype" pitchFamily="18" charset="0"/>
                <a:cs typeface="Times New Roman" pitchFamily="18" charset="0"/>
              </a:rPr>
              <a:t>.</a:t>
            </a:r>
          </a:p>
          <a:p>
            <a:pPr marL="0" lvl="1" indent="0">
              <a:spcBef>
                <a:spcPts val="1000"/>
              </a:spcBef>
              <a:buNone/>
            </a:pPr>
            <a:r>
              <a:rPr lang="en-US" altLang="en-US" sz="800" dirty="0" smtClean="0">
                <a:latin typeface="Palatino Linotype" pitchFamily="18" charset="0"/>
                <a:cs typeface="Times New Roman" pitchFamily="18" charset="0"/>
              </a:rPr>
              <a:t>  </a:t>
            </a: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Flying in a plane (landing in particular</a:t>
            </a:r>
            <a:r>
              <a:rPr lang="en-US" altLang="en-US" dirty="0" smtClean="0">
                <a:latin typeface="Palatino Linotype" pitchFamily="18" charset="0"/>
                <a:cs typeface="Times New Roman" pitchFamily="18" charset="0"/>
              </a:rPr>
              <a:t>)</a:t>
            </a:r>
          </a:p>
          <a:p>
            <a:pPr marL="228600" lvl="1">
              <a:spcBef>
                <a:spcPts val="1000"/>
              </a:spcBef>
              <a:buFont typeface="Wingdings" pitchFamily="2" charset="2"/>
              <a:buChar cha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Difference in atmospheric pressure and pressure in middle ear air spaces leads to possibility </a:t>
            </a:r>
            <a:r>
              <a:rPr lang="en-US" altLang="en-US" dirty="0">
                <a:latin typeface="Palatino Linotype" pitchFamily="18" charset="0"/>
                <a:cs typeface="Times New Roman" pitchFamily="18" charset="0"/>
              </a:rPr>
              <a:t>of damage to the </a:t>
            </a:r>
            <a:r>
              <a:rPr lang="en-US" altLang="en-US" dirty="0">
                <a:latin typeface="Palatino Linotype" pitchFamily="18" charset="0"/>
                <a:cs typeface="Times New Roman" pitchFamily="18" charset="0"/>
              </a:rPr>
              <a:t>tympanic membrane </a:t>
            </a:r>
            <a:r>
              <a:rPr lang="en-US" altLang="en-US" dirty="0">
                <a:latin typeface="Palatino Linotype" pitchFamily="18" charset="0"/>
                <a:cs typeface="Times New Roman" pitchFamily="18" charset="0"/>
              </a:rPr>
              <a:t>and other lesions in the middle ear</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pPr>
            <a:endParaRPr lang="en-US" altLang="en-US" sz="800" dirty="0" smtClean="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The occurrence of damage depends on the functional state of the Eustachian tube, the difference in pressure, as well as the length of exposure to adverse conditions</a:t>
            </a:r>
            <a:r>
              <a:rPr lang="en-US" altLang="en-US" dirty="0" smtClean="0">
                <a:latin typeface="Palatino Linotype" pitchFamily="18" charset="0"/>
                <a:cs typeface="Times New Roman" pitchFamily="18" charset="0"/>
              </a:rPr>
              <a:t>.</a:t>
            </a:r>
          </a:p>
          <a:p>
            <a:pPr marL="228600" lvl="1">
              <a:spcBef>
                <a:spcPts val="1000"/>
              </a:spcBef>
              <a:buFont typeface="Wingdings" pitchFamily="2" charset="2"/>
              <a:buChar cha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The tympanic membrane is retracted, serous-hemorrhagic transudate fills the tympanic cavity</a:t>
            </a:r>
            <a:r>
              <a:rPr lang="en-US" altLang="en-US" dirty="0" smtClean="0">
                <a:latin typeface="Palatino Linotype" pitchFamily="18" charset="0"/>
                <a:cs typeface="Times New Roman" pitchFamily="18" charset="0"/>
              </a:rPr>
              <a:t>.</a:t>
            </a:r>
          </a:p>
          <a:p>
            <a:pPr marL="228600" lvl="1">
              <a:spcBef>
                <a:spcPts val="1000"/>
              </a:spcBef>
              <a:buFont typeface="Wingdings" pitchFamily="2" charset="2"/>
              <a:buChar cha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Due to the increase in the difference in pressure, bleeding in the middle ear and rupture of the eardrum may occur.</a:t>
            </a:r>
          </a:p>
          <a:p>
            <a:pPr marL="0" lvl="1" indent="0">
              <a:spcBef>
                <a:spcPts val="1000"/>
              </a:spcBef>
              <a:buNone/>
            </a:pPr>
            <a:endParaRPr lang="en-US" altLang="en-US" dirty="0">
              <a:latin typeface="Palatino Linotype" pitchFamily="18" charset="0"/>
              <a:cs typeface="Times New Roman" pitchFamily="18" charset="0"/>
            </a:endParaRPr>
          </a:p>
        </p:txBody>
      </p:sp>
      <p:sp>
        <p:nvSpPr>
          <p:cNvPr id="4"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Barotrauma (</a:t>
            </a:r>
            <a:r>
              <a:rPr lang="en-US" sz="3500" b="1" dirty="0" err="1">
                <a:solidFill>
                  <a:srgbClr val="FF0000"/>
                </a:solidFill>
                <a:latin typeface="Palatino Linotype" pitchFamily="18" charset="0"/>
              </a:rPr>
              <a:t>aerootitis</a:t>
            </a:r>
            <a:r>
              <a:rPr lang="en-US" sz="3500" b="1" dirty="0">
                <a:solidFill>
                  <a:srgbClr val="FF0000"/>
                </a:solidFill>
                <a:latin typeface="Palatino Linotype" pitchFamily="18" charset="0"/>
              </a:rPr>
              <a:t> - otitis media </a:t>
            </a:r>
            <a:r>
              <a:rPr lang="en-US" sz="3500" b="1" dirty="0" err="1">
                <a:solidFill>
                  <a:srgbClr val="FF0000"/>
                </a:solidFill>
                <a:latin typeface="Palatino Linotype" pitchFamily="18" charset="0"/>
              </a:rPr>
              <a:t>barotraumatica</a:t>
            </a:r>
            <a:r>
              <a:rPr lang="en-US" sz="3500" b="1" dirty="0">
                <a:solidFill>
                  <a:srgbClr val="FF0000"/>
                </a:solidFill>
                <a:latin typeface="Palatino Linotype" pitchFamily="18" charset="0"/>
              </a:rPr>
              <a:t>)</a:t>
            </a:r>
            <a:endParaRPr lang="en-US" sz="3500" b="1" dirty="0">
              <a:solidFill>
                <a:srgbClr val="FF0000"/>
              </a:solidFill>
              <a:latin typeface="Palatino Linotype" pitchFamily="18" charset="0"/>
            </a:endParaRPr>
          </a:p>
        </p:txBody>
      </p:sp>
    </p:spTree>
    <p:extLst>
      <p:ext uri="{BB962C8B-B14F-4D97-AF65-F5344CB8AC3E}">
        <p14:creationId xmlns:p14="http://schemas.microsoft.com/office/powerpoint/2010/main" val="36090801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a:extLst>
              <a:ext uri="{FF2B5EF4-FFF2-40B4-BE49-F238E27FC236}">
                <a16:creationId xmlns="" xmlns:a16="http://schemas.microsoft.com/office/drawing/2014/main" id="{222FFFF6-30D9-4322-A2A6-66A7E683FC28}"/>
              </a:ext>
            </a:extLst>
          </p:cNvPr>
          <p:cNvSpPr>
            <a:spLocks noGrp="1"/>
          </p:cNvSpPr>
          <p:nvPr>
            <p:ph idx="1"/>
          </p:nvPr>
        </p:nvSpPr>
        <p:spPr>
          <a:xfrm>
            <a:off x="626533" y="1597025"/>
            <a:ext cx="10921999" cy="4566708"/>
          </a:xfrm>
        </p:spPr>
        <p:txBody>
          <a:bodyPr>
            <a:normAutofit/>
          </a:bodyPr>
          <a:lstStyle/>
          <a:p>
            <a:pPr marL="228600" lvl="1">
              <a:spcBef>
                <a:spcPts val="1000"/>
              </a:spcBef>
              <a:buFont typeface="Wingdings" pitchFamily="2" charset="2"/>
              <a:buChar char="§"/>
            </a:pPr>
            <a:r>
              <a:rPr lang="en-US" altLang="en-US" dirty="0" smtClean="0">
                <a:latin typeface="Palatino Linotype" pitchFamily="18" charset="0"/>
                <a:cs typeface="Times New Roman" pitchFamily="18" charset="0"/>
              </a:rPr>
              <a:t>Injuries of the:</a:t>
            </a:r>
          </a:p>
          <a:p>
            <a:pPr marL="228600" lvl="1">
              <a:spcBef>
                <a:spcPts val="1000"/>
              </a:spcBef>
              <a:buFont typeface="Wingdings" pitchFamily="2" charset="2"/>
              <a:buChar char="§"/>
            </a:pPr>
            <a:endParaRPr lang="en-US" altLang="en-US" dirty="0" smtClean="0">
              <a:latin typeface="Palatino Linotype" pitchFamily="18" charset="0"/>
              <a:cs typeface="Times New Roman" pitchFamily="18" charset="0"/>
            </a:endParaRPr>
          </a:p>
          <a:p>
            <a:pPr marL="800100" lvl="2" indent="-342900">
              <a:spcBef>
                <a:spcPts val="1000"/>
              </a:spcBef>
            </a:pPr>
            <a:r>
              <a:rPr lang="en-US" altLang="en-US" sz="2400" dirty="0" smtClean="0">
                <a:latin typeface="Palatino Linotype" pitchFamily="18" charset="0"/>
                <a:cs typeface="Times New Roman" pitchFamily="18" charset="0"/>
              </a:rPr>
              <a:t>External </a:t>
            </a:r>
            <a:r>
              <a:rPr lang="en-US" altLang="en-US" sz="2400" dirty="0">
                <a:latin typeface="Palatino Linotype" pitchFamily="18" charset="0"/>
                <a:cs typeface="Times New Roman" pitchFamily="18" charset="0"/>
              </a:rPr>
              <a:t>ear</a:t>
            </a:r>
            <a:endParaRPr lang="en-US" altLang="en-US" sz="2400" dirty="0">
              <a:latin typeface="Palatino Linotype" pitchFamily="18" charset="0"/>
              <a:cs typeface="Times New Roman" pitchFamily="18" charset="0"/>
            </a:endParaRPr>
          </a:p>
          <a:p>
            <a:pPr marL="800100" lvl="2" indent="-342900">
              <a:spcBef>
                <a:spcPts val="1000"/>
              </a:spcBef>
            </a:pPr>
            <a:r>
              <a:rPr lang="en-US" altLang="en-US" sz="2400" dirty="0" smtClean="0">
                <a:latin typeface="Palatino Linotype" pitchFamily="18" charset="0"/>
                <a:cs typeface="Times New Roman" pitchFamily="18" charset="0"/>
              </a:rPr>
              <a:t>Middle </a:t>
            </a:r>
            <a:r>
              <a:rPr lang="en-US" altLang="en-US" sz="2400" dirty="0">
                <a:latin typeface="Palatino Linotype" pitchFamily="18" charset="0"/>
                <a:cs typeface="Times New Roman" pitchFamily="18" charset="0"/>
              </a:rPr>
              <a:t>ear</a:t>
            </a:r>
            <a:endParaRPr lang="en-US" altLang="en-US" sz="2400" dirty="0">
              <a:latin typeface="Palatino Linotype" pitchFamily="18" charset="0"/>
              <a:cs typeface="Times New Roman" pitchFamily="18" charset="0"/>
            </a:endParaRPr>
          </a:p>
          <a:p>
            <a:pPr marL="800100" lvl="2" indent="-342900">
              <a:spcBef>
                <a:spcPts val="1000"/>
              </a:spcBef>
            </a:pPr>
            <a:r>
              <a:rPr lang="en-US" altLang="en-US" sz="2400" dirty="0" smtClean="0">
                <a:latin typeface="Palatino Linotype" pitchFamily="18" charset="0"/>
                <a:cs typeface="Times New Roman" pitchFamily="18" charset="0"/>
              </a:rPr>
              <a:t>Inner </a:t>
            </a:r>
            <a:r>
              <a:rPr lang="en-US" altLang="en-US" sz="2400" dirty="0">
                <a:latin typeface="Palatino Linotype" pitchFamily="18" charset="0"/>
                <a:cs typeface="Times New Roman" pitchFamily="18" charset="0"/>
              </a:rPr>
              <a:t>ear</a:t>
            </a:r>
            <a:endParaRPr lang="en-US" altLang="en-US" sz="2400" dirty="0">
              <a:latin typeface="Palatino Linotype" pitchFamily="18" charset="0"/>
              <a:cs typeface="Times New Roman" pitchFamily="18" charset="0"/>
            </a:endParaRPr>
          </a:p>
        </p:txBody>
      </p:sp>
      <p:sp>
        <p:nvSpPr>
          <p:cNvPr id="4" name="Title 1"/>
          <p:cNvSpPr txBox="1">
            <a:spLocks/>
          </p:cNvSpPr>
          <p:nvPr/>
        </p:nvSpPr>
        <p:spPr>
          <a:xfrm>
            <a:off x="0" y="0"/>
            <a:ext cx="12192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prstClr val="white"/>
                </a:solidFill>
                <a:latin typeface="Palatino Linotype" pitchFamily="18" charset="0"/>
              </a:rPr>
              <a:t>Ear trauma</a:t>
            </a:r>
            <a:endParaRPr lang="en-US" sz="3500" b="1" dirty="0">
              <a:solidFill>
                <a:prstClr val="white"/>
              </a:solidFill>
              <a:latin typeface="Palatino Linotype" pitchFamily="18" charset="0"/>
            </a:endParaRPr>
          </a:p>
        </p:txBody>
      </p:sp>
    </p:spTree>
    <p:extLst>
      <p:ext uri="{BB962C8B-B14F-4D97-AF65-F5344CB8AC3E}">
        <p14:creationId xmlns:p14="http://schemas.microsoft.com/office/powerpoint/2010/main" val="9755821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Content Placeholder 1">
            <a:extLst>
              <a:ext uri="{FF2B5EF4-FFF2-40B4-BE49-F238E27FC236}">
                <a16:creationId xmlns="" xmlns:a16="http://schemas.microsoft.com/office/drawing/2014/main" id="{72FBEA13-C66E-4E4E-BDB9-6C76B867D61C}"/>
              </a:ext>
            </a:extLst>
          </p:cNvPr>
          <p:cNvSpPr>
            <a:spLocks noGrp="1"/>
          </p:cNvSpPr>
          <p:nvPr>
            <p:ph idx="1"/>
          </p:nvPr>
        </p:nvSpPr>
        <p:spPr>
          <a:xfrm>
            <a:off x="609600" y="1329267"/>
            <a:ext cx="10989733" cy="4842933"/>
          </a:xfrm>
        </p:spPr>
        <p:txBody>
          <a:bodyPr>
            <a:normAutofit/>
          </a:bodyPr>
          <a:lstStyle/>
          <a:p>
            <a:pPr marL="228600" lvl="1">
              <a:spcBef>
                <a:spcPts val="1000"/>
              </a:spcBef>
              <a:buFont typeface="Wingdings" pitchFamily="2" charset="2"/>
              <a:buChar char="§"/>
            </a:pPr>
            <a:r>
              <a:rPr lang="en-US" altLang="en-US" dirty="0" smtClean="0">
                <a:latin typeface="Palatino Linotype" pitchFamily="18" charset="0"/>
                <a:cs typeface="Times New Roman" pitchFamily="18" charset="0"/>
              </a:rPr>
              <a:t>Diagnosis</a:t>
            </a:r>
            <a:endParaRPr lang="en-US" altLang="en-US" dirty="0">
              <a:latin typeface="Palatino Linotype" pitchFamily="18" charset="0"/>
              <a:cs typeface="Times New Roman" pitchFamily="18" charset="0"/>
            </a:endParaRPr>
          </a:p>
          <a:p>
            <a:pPr marL="800100" lvl="2" indent="-342900">
              <a:spcBef>
                <a:spcPts val="1000"/>
              </a:spcBef>
            </a:pPr>
            <a:r>
              <a:rPr lang="en-US" altLang="en-US" sz="2400" dirty="0" smtClean="0">
                <a:latin typeface="Palatino Linotype" pitchFamily="18" charset="0"/>
                <a:cs typeface="Times New Roman" pitchFamily="18" charset="0"/>
              </a:rPr>
              <a:t>Anamnesis</a:t>
            </a:r>
            <a:r>
              <a:rPr lang="en-US" altLang="en-US" sz="2400" dirty="0">
                <a:latin typeface="Palatino Linotype" pitchFamily="18" charset="0"/>
                <a:cs typeface="Times New Roman" pitchFamily="18" charset="0"/>
              </a:rPr>
              <a:t> </a:t>
            </a:r>
            <a:r>
              <a:rPr lang="en-US" altLang="en-US" sz="2400" dirty="0" smtClean="0">
                <a:latin typeface="Palatino Linotype" pitchFamily="18" charset="0"/>
                <a:cs typeface="Times New Roman" pitchFamily="18" charset="0"/>
              </a:rPr>
              <a:t>- Hearing </a:t>
            </a:r>
            <a:r>
              <a:rPr lang="en-US" altLang="en-US" sz="2400" dirty="0">
                <a:latin typeface="Palatino Linotype" pitchFamily="18" charset="0"/>
                <a:cs typeface="Times New Roman" pitchFamily="18" charset="0"/>
              </a:rPr>
              <a:t>loss, ear pressure, pain, </a:t>
            </a:r>
            <a:r>
              <a:rPr lang="en-US" altLang="en-US" sz="2400" dirty="0" smtClean="0">
                <a:latin typeface="Palatino Linotype" pitchFamily="18" charset="0"/>
                <a:cs typeface="Times New Roman" pitchFamily="18" charset="0"/>
              </a:rPr>
              <a:t>tinnitus</a:t>
            </a:r>
            <a:endParaRPr lang="en-US" altLang="en-US" sz="2400" dirty="0">
              <a:latin typeface="Palatino Linotype" pitchFamily="18" charset="0"/>
              <a:cs typeface="Times New Roman" pitchFamily="18" charset="0"/>
            </a:endParaRPr>
          </a:p>
          <a:p>
            <a:pPr marL="800100" lvl="2" indent="-342900">
              <a:spcBef>
                <a:spcPts val="1000"/>
              </a:spcBef>
            </a:pPr>
            <a:r>
              <a:rPr lang="en-US" altLang="en-US" sz="2400" dirty="0" err="1" smtClean="0">
                <a:latin typeface="Palatino Linotype" pitchFamily="18" charset="0"/>
                <a:cs typeface="Times New Roman" pitchFamily="18" charset="0"/>
              </a:rPr>
              <a:t>Otoscopy</a:t>
            </a:r>
            <a:r>
              <a:rPr lang="en-US" altLang="en-US" sz="2400" dirty="0" smtClean="0">
                <a:latin typeface="Palatino Linotype" pitchFamily="18" charset="0"/>
                <a:cs typeface="Times New Roman" pitchFamily="18" charset="0"/>
              </a:rPr>
              <a:t> - Tympanic </a:t>
            </a:r>
            <a:r>
              <a:rPr lang="en-US" altLang="en-US" sz="2400" dirty="0">
                <a:latin typeface="Palatino Linotype" pitchFamily="18" charset="0"/>
                <a:cs typeface="Times New Roman" pitchFamily="18" charset="0"/>
              </a:rPr>
              <a:t>membrane is retracted, </a:t>
            </a:r>
            <a:r>
              <a:rPr lang="en-US" altLang="en-US" sz="2400" dirty="0" smtClean="0">
                <a:latin typeface="Palatino Linotype" pitchFamily="18" charset="0"/>
                <a:cs typeface="Times New Roman" pitchFamily="18" charset="0"/>
              </a:rPr>
              <a:t>hyperemic. If </a:t>
            </a:r>
            <a:r>
              <a:rPr lang="en-US" altLang="en-US" sz="2400" dirty="0">
                <a:latin typeface="Palatino Linotype" pitchFamily="18" charset="0"/>
                <a:cs typeface="Times New Roman" pitchFamily="18" charset="0"/>
              </a:rPr>
              <a:t>bleeding in the middle ear occurs, tympanic membrane is protruded or ruptured</a:t>
            </a:r>
            <a:r>
              <a:rPr lang="en-US" altLang="en-US" sz="2400" dirty="0" smtClean="0">
                <a:latin typeface="Palatino Linotype" pitchFamily="18" charset="0"/>
                <a:cs typeface="Times New Roman" pitchFamily="18" charset="0"/>
              </a:rPr>
              <a:t>.</a:t>
            </a:r>
          </a:p>
          <a:p>
            <a:pPr marL="1257300" lvl="3" indent="-342900">
              <a:spcBef>
                <a:spcPts val="1000"/>
              </a:spcBef>
              <a:buFont typeface="Courier New" pitchFamily="49" charset="0"/>
              <a:buChar char="o"/>
            </a:pPr>
            <a:r>
              <a:rPr lang="en-US" altLang="en-US" sz="2400" dirty="0">
                <a:latin typeface="Palatino Linotype" pitchFamily="18" charset="0"/>
                <a:cs typeface="Times New Roman" pitchFamily="18" charset="0"/>
              </a:rPr>
              <a:t>Redness of tympanic </a:t>
            </a:r>
            <a:r>
              <a:rPr lang="en-US" altLang="en-US" sz="2400" dirty="0" smtClean="0">
                <a:latin typeface="Palatino Linotype" pitchFamily="18" charset="0"/>
                <a:cs typeface="Times New Roman" pitchFamily="18" charset="0"/>
              </a:rPr>
              <a:t>membrane</a:t>
            </a:r>
          </a:p>
          <a:p>
            <a:pPr marL="1257300" lvl="3" indent="-342900">
              <a:spcBef>
                <a:spcPts val="1000"/>
              </a:spcBef>
              <a:buFont typeface="Courier New" pitchFamily="49" charset="0"/>
              <a:buChar char="o"/>
            </a:pPr>
            <a:r>
              <a:rPr lang="en-US" altLang="en-US" sz="2400" dirty="0" smtClean="0">
                <a:latin typeface="Palatino Linotype" pitchFamily="18" charset="0"/>
                <a:cs typeface="Times New Roman" pitchFamily="18" charset="0"/>
              </a:rPr>
              <a:t>Ruptured </a:t>
            </a:r>
            <a:r>
              <a:rPr lang="en-US" altLang="en-US" sz="2400" dirty="0">
                <a:latin typeface="Palatino Linotype" pitchFamily="18" charset="0"/>
                <a:cs typeface="Times New Roman" pitchFamily="18" charset="0"/>
              </a:rPr>
              <a:t>tympanic membrane</a:t>
            </a:r>
            <a:endParaRPr lang="en-US" altLang="en-US" sz="2400" dirty="0">
              <a:latin typeface="Palatino Linotype" pitchFamily="18" charset="0"/>
              <a:cs typeface="Times New Roman" pitchFamily="18" charset="0"/>
            </a:endParaRPr>
          </a:p>
        </p:txBody>
      </p:sp>
      <p:sp>
        <p:nvSpPr>
          <p:cNvPr id="4"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Barotrauma (</a:t>
            </a:r>
            <a:r>
              <a:rPr lang="en-US" sz="3500" b="1" dirty="0" err="1">
                <a:solidFill>
                  <a:srgbClr val="FF0000"/>
                </a:solidFill>
                <a:latin typeface="Palatino Linotype" pitchFamily="18" charset="0"/>
              </a:rPr>
              <a:t>aerootitis</a:t>
            </a:r>
            <a:r>
              <a:rPr lang="en-US" sz="3500" b="1" dirty="0">
                <a:solidFill>
                  <a:srgbClr val="FF0000"/>
                </a:solidFill>
                <a:latin typeface="Palatino Linotype" pitchFamily="18" charset="0"/>
              </a:rPr>
              <a:t> - otitis media </a:t>
            </a:r>
            <a:r>
              <a:rPr lang="en-US" sz="3500" b="1" dirty="0" err="1">
                <a:solidFill>
                  <a:srgbClr val="FF0000"/>
                </a:solidFill>
                <a:latin typeface="Palatino Linotype" pitchFamily="18" charset="0"/>
              </a:rPr>
              <a:t>barotraumatica</a:t>
            </a:r>
            <a:r>
              <a:rPr lang="en-US" sz="3500" b="1" dirty="0">
                <a:solidFill>
                  <a:srgbClr val="FF0000"/>
                </a:solidFill>
                <a:latin typeface="Palatino Linotype" pitchFamily="18" charset="0"/>
              </a:rPr>
              <a:t>)</a:t>
            </a:r>
            <a:endParaRPr lang="en-US" sz="3500" b="1" dirty="0">
              <a:solidFill>
                <a:srgbClr val="FF0000"/>
              </a:solidFill>
              <a:latin typeface="Palatino Linotype" pitchFamily="18" charset="0"/>
            </a:endParaRPr>
          </a:p>
        </p:txBody>
      </p:sp>
      <p:pic>
        <p:nvPicPr>
          <p:cNvPr id="5" name="Picture 2" descr="Резултат слика за аероотитис">
            <a:extLst>
              <a:ext uri="{FF2B5EF4-FFF2-40B4-BE49-F238E27FC236}">
                <a16:creationId xmlns="" xmlns:a16="http://schemas.microsoft.com/office/drawing/2014/main" id="{EEB05806-941F-4CFB-95AE-75A76BD528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4518" y="3943107"/>
            <a:ext cx="5702963" cy="2856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18196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Content Placeholder 1">
            <a:extLst>
              <a:ext uri="{FF2B5EF4-FFF2-40B4-BE49-F238E27FC236}">
                <a16:creationId xmlns="" xmlns:a16="http://schemas.microsoft.com/office/drawing/2014/main" id="{0F46A673-3D53-4F69-8FDF-8C4836F96826}"/>
              </a:ext>
            </a:extLst>
          </p:cNvPr>
          <p:cNvSpPr>
            <a:spLocks noGrp="1"/>
          </p:cNvSpPr>
          <p:nvPr>
            <p:ph idx="1"/>
          </p:nvPr>
        </p:nvSpPr>
        <p:spPr>
          <a:xfrm>
            <a:off x="623656" y="1573897"/>
            <a:ext cx="10950277" cy="4987770"/>
          </a:xfrm>
        </p:spPr>
        <p:txBody>
          <a:bodyPr>
            <a:normAutofit/>
          </a:bodyPr>
          <a:lstStyle/>
          <a:p>
            <a:pPr marL="228600" lvl="1">
              <a:spcBef>
                <a:spcPts val="1000"/>
              </a:spcBef>
              <a:buFont typeface="Wingdings" pitchFamily="2" charset="2"/>
              <a:buChar char="§"/>
            </a:pPr>
            <a:r>
              <a:rPr lang="en-US" altLang="en-US" dirty="0" smtClean="0">
                <a:latin typeface="Palatino Linotype" pitchFamily="18" charset="0"/>
                <a:cs typeface="Times New Roman" pitchFamily="18" charset="0"/>
              </a:rPr>
              <a:t>Therapy</a:t>
            </a:r>
          </a:p>
          <a:p>
            <a:pPr marL="228600" lvl="1">
              <a:spcBef>
                <a:spcPts val="1000"/>
              </a:spcBef>
              <a:buFont typeface="Wingdings" pitchFamily="2" charset="2"/>
              <a:buChar char="§"/>
            </a:pPr>
            <a:endParaRPr lang="en-US" altLang="en-US" sz="800" dirty="0">
              <a:latin typeface="Palatino Linotype" pitchFamily="18" charset="0"/>
              <a:cs typeface="Times New Roman" pitchFamily="18" charset="0"/>
            </a:endParaRPr>
          </a:p>
          <a:p>
            <a:pPr marL="800100" lvl="2" indent="-342900">
              <a:spcBef>
                <a:spcPts val="1000"/>
              </a:spcBef>
            </a:pPr>
            <a:r>
              <a:rPr lang="en-US" altLang="en-US" sz="2400" dirty="0" smtClean="0">
                <a:latin typeface="Palatino Linotype" pitchFamily="18" charset="0"/>
                <a:cs typeface="Times New Roman" pitchFamily="18" charset="0"/>
              </a:rPr>
              <a:t>Equalize </a:t>
            </a:r>
            <a:r>
              <a:rPr lang="en-US" altLang="en-US" sz="2400" dirty="0">
                <a:latin typeface="Palatino Linotype" pitchFamily="18" charset="0"/>
                <a:cs typeface="Times New Roman" pitchFamily="18" charset="0"/>
              </a:rPr>
              <a:t>the pressure in the middle ear and the outer environment </a:t>
            </a:r>
            <a:r>
              <a:rPr lang="en-US" altLang="en-US" sz="2400" dirty="0">
                <a:latin typeface="Palatino Linotype" pitchFamily="18" charset="0"/>
                <a:cs typeface="Times New Roman" pitchFamily="18" charset="0"/>
              </a:rPr>
              <a:t>(</a:t>
            </a:r>
            <a:r>
              <a:rPr lang="en-US" altLang="en-US" sz="2400" dirty="0">
                <a:latin typeface="Palatino Linotype" pitchFamily="18" charset="0"/>
                <a:cs typeface="Times New Roman" pitchFamily="18" charset="0"/>
              </a:rPr>
              <a:t>Valsalva maneuver, </a:t>
            </a:r>
            <a:r>
              <a:rPr lang="en-US" altLang="en-US" sz="2400" dirty="0">
                <a:latin typeface="Palatino Linotype" pitchFamily="18" charset="0"/>
                <a:cs typeface="Times New Roman" pitchFamily="18" charset="0"/>
              </a:rPr>
              <a:t>nasal decongestants)</a:t>
            </a:r>
            <a:r>
              <a:rPr lang="sr-Cyrl-RS" altLang="en-US" sz="2400" dirty="0">
                <a:latin typeface="Palatino Linotype" pitchFamily="18" charset="0"/>
                <a:cs typeface="Times New Roman" pitchFamily="18" charset="0"/>
              </a:rPr>
              <a:t>.</a:t>
            </a:r>
            <a:endParaRPr lang="en-US" altLang="en-US" sz="2400" dirty="0">
              <a:latin typeface="Palatino Linotype" pitchFamily="18" charset="0"/>
              <a:cs typeface="Times New Roman" pitchFamily="18" charset="0"/>
            </a:endParaRPr>
          </a:p>
          <a:p>
            <a:pPr marL="800100" lvl="2" indent="-342900">
              <a:spcBef>
                <a:spcPts val="1000"/>
              </a:spcBef>
            </a:pPr>
            <a:r>
              <a:rPr lang="en-US" altLang="en-US" sz="2400" dirty="0">
                <a:latin typeface="Palatino Linotype" pitchFamily="18" charset="0"/>
                <a:cs typeface="Times New Roman" pitchFamily="18" charset="0"/>
              </a:rPr>
              <a:t>If </a:t>
            </a:r>
            <a:r>
              <a:rPr lang="en-US" altLang="en-US" sz="2400" dirty="0">
                <a:latin typeface="Palatino Linotype" pitchFamily="18" charset="0"/>
                <a:cs typeface="Times New Roman" pitchFamily="18" charset="0"/>
              </a:rPr>
              <a:t>initial therapy does </a:t>
            </a:r>
            <a:r>
              <a:rPr lang="en-US" altLang="en-US" sz="2400" dirty="0">
                <a:latin typeface="Palatino Linotype" pitchFamily="18" charset="0"/>
                <a:cs typeface="Times New Roman" pitchFamily="18" charset="0"/>
              </a:rPr>
              <a:t>not lead to success, an incision of the tympanic membrane is made with the evacuation of the transudate</a:t>
            </a:r>
            <a:r>
              <a:rPr lang="sr-Cyrl-RS" altLang="en-US" sz="2400" dirty="0">
                <a:latin typeface="Palatino Linotype" pitchFamily="18" charset="0"/>
                <a:cs typeface="Times New Roman" pitchFamily="18" charset="0"/>
              </a:rPr>
              <a:t>.</a:t>
            </a:r>
            <a:endParaRPr lang="en-US" altLang="en-US" sz="2400" dirty="0">
              <a:latin typeface="Palatino Linotype" pitchFamily="18" charset="0"/>
              <a:cs typeface="Times New Roman" pitchFamily="18" charset="0"/>
            </a:endParaRPr>
          </a:p>
          <a:p>
            <a:pPr marL="800100" lvl="2" indent="-342900">
              <a:spcBef>
                <a:spcPts val="1000"/>
              </a:spcBef>
            </a:pPr>
            <a:r>
              <a:rPr lang="en-US" altLang="en-US" sz="2400" dirty="0">
                <a:latin typeface="Palatino Linotype" pitchFamily="18" charset="0"/>
                <a:cs typeface="Times New Roman" pitchFamily="18" charset="0"/>
              </a:rPr>
              <a:t>Antibiotics as a prevention of secondary infection. </a:t>
            </a:r>
            <a:endParaRPr lang="en-US" altLang="en-US" sz="2400" dirty="0" smtClean="0">
              <a:latin typeface="Palatino Linotype" pitchFamily="18" charset="0"/>
              <a:cs typeface="Times New Roman" pitchFamily="18" charset="0"/>
            </a:endParaRPr>
          </a:p>
          <a:p>
            <a:pPr marL="800100" lvl="2" indent="-342900">
              <a:spcBef>
                <a:spcPts val="1000"/>
              </a:spcBef>
            </a:pPr>
            <a:endParaRPr lang="en-US" altLang="en-US" sz="2400" dirty="0">
              <a:latin typeface="Palatino Linotype" pitchFamily="18" charset="0"/>
              <a:cs typeface="Times New Roman" pitchFamily="18" charset="0"/>
            </a:endParaRPr>
          </a:p>
          <a:p>
            <a:pPr marL="800100" lvl="2" indent="-342900">
              <a:spcBef>
                <a:spcPts val="1000"/>
              </a:spcBef>
            </a:pPr>
            <a:endParaRPr lang="en-US" altLang="en-US" sz="2400"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b="1" dirty="0">
                <a:solidFill>
                  <a:schemeClr val="accent1"/>
                </a:solidFill>
                <a:latin typeface="Palatino Linotype" pitchFamily="18" charset="0"/>
                <a:cs typeface="Times New Roman" pitchFamily="18" charset="0"/>
              </a:rPr>
              <a:t>In order to avoid </a:t>
            </a:r>
            <a:r>
              <a:rPr lang="en-US" altLang="en-US" b="1" dirty="0" err="1">
                <a:solidFill>
                  <a:schemeClr val="accent1"/>
                </a:solidFill>
                <a:latin typeface="Palatino Linotype" pitchFamily="18" charset="0"/>
                <a:cs typeface="Times New Roman" pitchFamily="18" charset="0"/>
              </a:rPr>
              <a:t>aerootitis</a:t>
            </a:r>
            <a:r>
              <a:rPr lang="en-US" altLang="en-US" b="1" dirty="0">
                <a:solidFill>
                  <a:schemeClr val="accent1"/>
                </a:solidFill>
                <a:latin typeface="Palatino Linotype" pitchFamily="18" charset="0"/>
                <a:cs typeface="Times New Roman" pitchFamily="18" charset="0"/>
              </a:rPr>
              <a:t>, professional staff and passengers should be advised to avoid flights during acute inflammatory processes of the upper respiratory </a:t>
            </a:r>
            <a:r>
              <a:rPr lang="en-US" altLang="en-US" b="1" dirty="0">
                <a:solidFill>
                  <a:schemeClr val="accent1"/>
                </a:solidFill>
                <a:latin typeface="Palatino Linotype" pitchFamily="18" charset="0"/>
                <a:cs typeface="Times New Roman" pitchFamily="18" charset="0"/>
              </a:rPr>
              <a:t>tract</a:t>
            </a:r>
            <a:r>
              <a:rPr lang="sr-Cyrl-RS" altLang="en-US" b="1" dirty="0">
                <a:solidFill>
                  <a:schemeClr val="accent1"/>
                </a:solidFill>
                <a:latin typeface="Palatino Linotype" pitchFamily="18" charset="0"/>
                <a:cs typeface="Times New Roman" pitchFamily="18" charset="0"/>
              </a:rPr>
              <a:t>.</a:t>
            </a:r>
            <a:endParaRPr lang="en-US" altLang="en-US" b="1" dirty="0">
              <a:solidFill>
                <a:schemeClr val="accent1"/>
              </a:solidFill>
              <a:latin typeface="Palatino Linotype" pitchFamily="18" charset="0"/>
              <a:cs typeface="Times New Roman" pitchFamily="18" charset="0"/>
            </a:endParaRPr>
          </a:p>
        </p:txBody>
      </p:sp>
      <p:sp>
        <p:nvSpPr>
          <p:cNvPr id="4"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Barotrauma (</a:t>
            </a:r>
            <a:r>
              <a:rPr lang="en-US" sz="3500" b="1" dirty="0" err="1">
                <a:solidFill>
                  <a:srgbClr val="FF0000"/>
                </a:solidFill>
                <a:latin typeface="Palatino Linotype" pitchFamily="18" charset="0"/>
              </a:rPr>
              <a:t>aerootitis</a:t>
            </a:r>
            <a:r>
              <a:rPr lang="en-US" sz="3500" b="1" dirty="0">
                <a:solidFill>
                  <a:srgbClr val="FF0000"/>
                </a:solidFill>
                <a:latin typeface="Palatino Linotype" pitchFamily="18" charset="0"/>
              </a:rPr>
              <a:t> - otitis media </a:t>
            </a:r>
            <a:r>
              <a:rPr lang="en-US" sz="3500" b="1" dirty="0" err="1">
                <a:solidFill>
                  <a:srgbClr val="FF0000"/>
                </a:solidFill>
                <a:latin typeface="Palatino Linotype" pitchFamily="18" charset="0"/>
              </a:rPr>
              <a:t>barotraumatica</a:t>
            </a:r>
            <a:r>
              <a:rPr lang="en-US" sz="3500" b="1" dirty="0">
                <a:solidFill>
                  <a:srgbClr val="FF0000"/>
                </a:solidFill>
                <a:latin typeface="Palatino Linotype" pitchFamily="18" charset="0"/>
              </a:rPr>
              <a:t>)</a:t>
            </a:r>
            <a:endParaRPr lang="en-US" sz="3500" b="1" dirty="0">
              <a:solidFill>
                <a:srgbClr val="FF0000"/>
              </a:solidFill>
              <a:latin typeface="Palatino Linotype" pitchFamily="18" charset="0"/>
            </a:endParaRPr>
          </a:p>
        </p:txBody>
      </p:sp>
    </p:spTree>
    <p:extLst>
      <p:ext uri="{BB962C8B-B14F-4D97-AF65-F5344CB8AC3E}">
        <p14:creationId xmlns:p14="http://schemas.microsoft.com/office/powerpoint/2010/main" val="23478018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5EED20A1-9461-4279-BC2D-DEB27F25E918}"/>
              </a:ext>
            </a:extLst>
          </p:cNvPr>
          <p:cNvSpPr>
            <a:spLocks noGrp="1"/>
          </p:cNvSpPr>
          <p:nvPr>
            <p:ph idx="1"/>
          </p:nvPr>
        </p:nvSpPr>
        <p:spPr>
          <a:xfrm>
            <a:off x="635000" y="1146149"/>
            <a:ext cx="10964333" cy="5195383"/>
          </a:xfrm>
        </p:spPr>
        <p:txBody>
          <a:bodyPr>
            <a:normAutofit fontScale="25000" lnSpcReduction="20000"/>
          </a:bodyPr>
          <a:lstStyle/>
          <a:p>
            <a:pPr marL="109728" indent="0">
              <a:buNone/>
              <a:defRPr/>
            </a:pPr>
            <a:endParaRPr lang="x-none" sz="3200" b="1">
              <a:latin typeface="Times New Roman" pitchFamily="18" charset="0"/>
              <a:cs typeface="Times New Roman" pitchFamily="18" charset="0"/>
            </a:endParaRPr>
          </a:p>
          <a:p>
            <a:pPr marL="228600" lvl="1">
              <a:lnSpc>
                <a:spcPct val="110000"/>
              </a:lnSpc>
              <a:spcBef>
                <a:spcPts val="1000"/>
              </a:spcBef>
              <a:buFont typeface="Wingdings" pitchFamily="2" charset="2"/>
              <a:buChar char="§"/>
              <a:defRPr/>
            </a:pPr>
            <a:r>
              <a:rPr lang="en-US" sz="9600" dirty="0">
                <a:latin typeface="Palatino Linotype" pitchFamily="18" charset="0"/>
                <a:cs typeface="Times New Roman" pitchFamily="18" charset="0"/>
              </a:rPr>
              <a:t>They </a:t>
            </a:r>
            <a:r>
              <a:rPr lang="en-US" sz="9600" dirty="0">
                <a:latin typeface="Palatino Linotype" pitchFamily="18" charset="0"/>
                <a:cs typeface="Times New Roman" pitchFamily="18" charset="0"/>
              </a:rPr>
              <a:t>appear when as a consequence of the </a:t>
            </a:r>
            <a:r>
              <a:rPr lang="en-US" sz="9600" dirty="0">
                <a:latin typeface="Palatino Linotype" pitchFamily="18" charset="0"/>
                <a:cs typeface="Times New Roman" pitchFamily="18" charset="0"/>
              </a:rPr>
              <a:t>shock waves of an explosion (</a:t>
            </a:r>
            <a:r>
              <a:rPr lang="en-US" sz="9600" dirty="0">
                <a:latin typeface="Palatino Linotype" pitchFamily="18" charset="0"/>
                <a:cs typeface="Times New Roman" pitchFamily="18" charset="0"/>
              </a:rPr>
              <a:t>bombs)</a:t>
            </a:r>
            <a:r>
              <a:rPr lang="sr-Cyrl-RS" sz="9600" dirty="0" smtClean="0">
                <a:latin typeface="Palatino Linotype" pitchFamily="18" charset="0"/>
                <a:cs typeface="Times New Roman" pitchFamily="18" charset="0"/>
              </a:rPr>
              <a:t>.</a:t>
            </a:r>
            <a:endParaRPr lang="en-US" sz="9600" dirty="0" smtClean="0">
              <a:latin typeface="Palatino Linotype" pitchFamily="18" charset="0"/>
              <a:cs typeface="Times New Roman" pitchFamily="18" charset="0"/>
            </a:endParaRPr>
          </a:p>
          <a:p>
            <a:pPr marL="228600" lvl="1">
              <a:lnSpc>
                <a:spcPct val="110000"/>
              </a:lnSpc>
              <a:spcBef>
                <a:spcPts val="1000"/>
              </a:spcBef>
              <a:buFont typeface="Wingdings" pitchFamily="2" charset="2"/>
              <a:buChar char="§"/>
              <a:defRPr/>
            </a:pPr>
            <a:endParaRPr lang="x-none" sz="3200">
              <a:latin typeface="Palatino Linotype" pitchFamily="18" charset="0"/>
              <a:cs typeface="Times New Roman" pitchFamily="18" charset="0"/>
            </a:endParaRPr>
          </a:p>
          <a:p>
            <a:pPr marL="228600" lvl="1">
              <a:lnSpc>
                <a:spcPct val="110000"/>
              </a:lnSpc>
              <a:spcBef>
                <a:spcPts val="1000"/>
              </a:spcBef>
              <a:buFont typeface="Wingdings" pitchFamily="2" charset="2"/>
              <a:buChar char="§"/>
              <a:defRPr/>
            </a:pPr>
            <a:r>
              <a:rPr lang="en-US" sz="9600" dirty="0">
                <a:latin typeface="Palatino Linotype" pitchFamily="18" charset="0"/>
                <a:cs typeface="Times New Roman" pitchFamily="18" charset="0"/>
              </a:rPr>
              <a:t>Explosions are characterized by a </a:t>
            </a:r>
            <a:r>
              <a:rPr lang="en-US" sz="9600" dirty="0">
                <a:latin typeface="Palatino Linotype" pitchFamily="18" charset="0"/>
                <a:cs typeface="Times New Roman" pitchFamily="18" charset="0"/>
              </a:rPr>
              <a:t>primary positive wave (compression phase) and </a:t>
            </a:r>
            <a:r>
              <a:rPr lang="en-US" sz="9600" dirty="0">
                <a:latin typeface="Palatino Linotype" pitchFamily="18" charset="0"/>
                <a:cs typeface="Times New Roman" pitchFamily="18" charset="0"/>
              </a:rPr>
              <a:t>secondary </a:t>
            </a:r>
            <a:r>
              <a:rPr lang="en-US" sz="9600" dirty="0">
                <a:latin typeface="Palatino Linotype" pitchFamily="18" charset="0"/>
                <a:cs typeface="Times New Roman" pitchFamily="18" charset="0"/>
              </a:rPr>
              <a:t>negative wave (aspiration phase</a:t>
            </a:r>
            <a:r>
              <a:rPr lang="en-US" sz="9600" dirty="0">
                <a:latin typeface="Palatino Linotype" pitchFamily="18" charset="0"/>
                <a:cs typeface="Times New Roman" pitchFamily="18" charset="0"/>
              </a:rPr>
              <a:t>)</a:t>
            </a:r>
            <a:r>
              <a:rPr lang="sr-Cyrl-RS" sz="9600" dirty="0" smtClean="0">
                <a:latin typeface="Palatino Linotype" pitchFamily="18" charset="0"/>
                <a:cs typeface="Times New Roman" pitchFamily="18" charset="0"/>
              </a:rPr>
              <a:t>.</a:t>
            </a:r>
            <a:endParaRPr lang="en-US" sz="9600" dirty="0" smtClean="0">
              <a:latin typeface="Palatino Linotype" pitchFamily="18" charset="0"/>
              <a:cs typeface="Times New Roman" pitchFamily="18" charset="0"/>
            </a:endParaRPr>
          </a:p>
          <a:p>
            <a:pPr marL="228600" lvl="1">
              <a:lnSpc>
                <a:spcPct val="110000"/>
              </a:lnSpc>
              <a:spcBef>
                <a:spcPts val="1000"/>
              </a:spcBef>
              <a:buFont typeface="Wingdings" pitchFamily="2" charset="2"/>
              <a:buChar char="§"/>
              <a:defRPr/>
            </a:pPr>
            <a:endParaRPr lang="x-none" sz="3200">
              <a:latin typeface="Palatino Linotype" pitchFamily="18" charset="0"/>
              <a:cs typeface="Times New Roman" pitchFamily="18" charset="0"/>
            </a:endParaRPr>
          </a:p>
          <a:p>
            <a:pPr marL="228600" lvl="1">
              <a:lnSpc>
                <a:spcPct val="110000"/>
              </a:lnSpc>
              <a:spcBef>
                <a:spcPts val="1000"/>
              </a:spcBef>
              <a:buFont typeface="Wingdings" pitchFamily="2" charset="2"/>
              <a:buChar char="§"/>
              <a:defRPr/>
            </a:pPr>
            <a:r>
              <a:rPr lang="en-US" sz="9600" dirty="0">
                <a:latin typeface="Palatino Linotype" pitchFamily="18" charset="0"/>
                <a:cs typeface="Times New Roman" pitchFamily="18" charset="0"/>
              </a:rPr>
              <a:t>The degree of damage depends on the distance of the injured person from the center of the explosion, on the position of the ear in relation to the shock wave, as well as on the previous condition of the ear</a:t>
            </a:r>
            <a:r>
              <a:rPr lang="x-none" sz="9600" smtClean="0">
                <a:latin typeface="Palatino Linotype" pitchFamily="18" charset="0"/>
                <a:cs typeface="Times New Roman" pitchFamily="18" charset="0"/>
              </a:rPr>
              <a:t>.</a:t>
            </a:r>
            <a:endParaRPr lang="en-US" sz="9600" dirty="0" smtClean="0">
              <a:latin typeface="Palatino Linotype" pitchFamily="18" charset="0"/>
              <a:cs typeface="Times New Roman" pitchFamily="18" charset="0"/>
            </a:endParaRPr>
          </a:p>
          <a:p>
            <a:pPr marL="228600" lvl="1">
              <a:lnSpc>
                <a:spcPct val="110000"/>
              </a:lnSpc>
              <a:spcBef>
                <a:spcPts val="1000"/>
              </a:spcBef>
              <a:buFont typeface="Wingdings" pitchFamily="2" charset="2"/>
              <a:buChar char="§"/>
              <a:defRPr/>
            </a:pPr>
            <a:endParaRPr lang="x-none" sz="3200">
              <a:latin typeface="Palatino Linotype" pitchFamily="18" charset="0"/>
              <a:cs typeface="Times New Roman" pitchFamily="18" charset="0"/>
            </a:endParaRPr>
          </a:p>
          <a:p>
            <a:pPr marL="228600" lvl="1">
              <a:lnSpc>
                <a:spcPct val="110000"/>
              </a:lnSpc>
              <a:spcBef>
                <a:spcPts val="1000"/>
              </a:spcBef>
              <a:buFont typeface="Wingdings" pitchFamily="2" charset="2"/>
              <a:buChar char="§"/>
              <a:defRPr/>
            </a:pPr>
            <a:r>
              <a:rPr lang="en-US" sz="9600" dirty="0">
                <a:latin typeface="Palatino Linotype" pitchFamily="18" charset="0"/>
                <a:cs typeface="Times New Roman" pitchFamily="18" charset="0"/>
              </a:rPr>
              <a:t>The primary wave damages the middle ear, and the secondary wave damages the inner ear</a:t>
            </a:r>
            <a:r>
              <a:rPr lang="sr-Cyrl-RS" sz="9600" dirty="0">
                <a:latin typeface="Palatino Linotype" pitchFamily="18" charset="0"/>
                <a:cs typeface="Times New Roman" pitchFamily="18" charset="0"/>
              </a:rPr>
              <a:t>.</a:t>
            </a:r>
            <a:endParaRPr lang="x-none" sz="9600">
              <a:latin typeface="Palatino Linotype" pitchFamily="18" charset="0"/>
              <a:cs typeface="Times New Roman" pitchFamily="18" charset="0"/>
            </a:endParaRPr>
          </a:p>
          <a:p>
            <a:pPr marL="228600" lvl="1">
              <a:lnSpc>
                <a:spcPct val="110000"/>
              </a:lnSpc>
              <a:spcBef>
                <a:spcPts val="1000"/>
              </a:spcBef>
              <a:buFont typeface="Wingdings" pitchFamily="2" charset="2"/>
              <a:buChar char="§"/>
              <a:defRPr/>
            </a:pPr>
            <a:endParaRPr lang="x-none" sz="9600">
              <a:latin typeface="Palatino Linotype"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365760" indent="-256032">
              <a:buFont typeface="Wingdings 3"/>
              <a:buChar char=""/>
              <a:defRPr/>
            </a:pPr>
            <a:endParaRPr lang="x-none" sz="1000" b="1">
              <a:latin typeface="Times New Roman" pitchFamily="18" charset="0"/>
              <a:cs typeface="Times New Roman" pitchFamily="18" charset="0"/>
            </a:endParaRPr>
          </a:p>
          <a:p>
            <a:pPr marL="109728" indent="0">
              <a:buNone/>
              <a:defRPr/>
            </a:pPr>
            <a:endParaRPr lang="x-none" sz="1000" b="1">
              <a:latin typeface="Times New Roman" pitchFamily="18" charset="0"/>
              <a:cs typeface="Times New Roman" pitchFamily="18" charset="0"/>
            </a:endParaRPr>
          </a:p>
        </p:txBody>
      </p:sp>
      <p:sp>
        <p:nvSpPr>
          <p:cNvPr id="4"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Blast injuries of tympanic membrane</a:t>
            </a:r>
            <a:endParaRPr lang="en-US" sz="3500" b="1" dirty="0">
              <a:solidFill>
                <a:srgbClr val="FF0000"/>
              </a:solidFill>
              <a:latin typeface="Palatino Linotype" pitchFamily="18" charset="0"/>
            </a:endParaRPr>
          </a:p>
        </p:txBody>
      </p:sp>
    </p:spTree>
    <p:extLst>
      <p:ext uri="{BB962C8B-B14F-4D97-AF65-F5344CB8AC3E}">
        <p14:creationId xmlns:p14="http://schemas.microsoft.com/office/powerpoint/2010/main" val="11192160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1">
            <a:extLst>
              <a:ext uri="{FF2B5EF4-FFF2-40B4-BE49-F238E27FC236}">
                <a16:creationId xmlns="" xmlns:a16="http://schemas.microsoft.com/office/drawing/2014/main" id="{047244B4-1ED6-45A4-89DA-F9278D07D3E4}"/>
              </a:ext>
            </a:extLst>
          </p:cNvPr>
          <p:cNvSpPr>
            <a:spLocks noGrp="1"/>
          </p:cNvSpPr>
          <p:nvPr>
            <p:ph idx="1"/>
          </p:nvPr>
        </p:nvSpPr>
        <p:spPr>
          <a:xfrm>
            <a:off x="592667" y="1591733"/>
            <a:ext cx="11006665" cy="4775199"/>
          </a:xfrm>
        </p:spPr>
        <p:txBody>
          <a:bodyPr vert="horz" lIns="91440" tIns="45720" rIns="91440" bIns="45720" rtlCol="0">
            <a:normAutofit/>
          </a:bodyPr>
          <a:lstStyle/>
          <a:p>
            <a:pPr marL="228600" lvl="1">
              <a:spcBef>
                <a:spcPts val="1000"/>
              </a:spcBef>
              <a:buFont typeface="Wingdings" pitchFamily="2" charset="2"/>
              <a:buChar char="§"/>
              <a:defRPr/>
            </a:pPr>
            <a:r>
              <a:rPr lang="en-US" b="1" dirty="0">
                <a:latin typeface="Palatino Linotype" pitchFamily="18" charset="0"/>
                <a:cs typeface="Times New Roman" pitchFamily="18" charset="0"/>
              </a:rPr>
              <a:t>Clinical presentation</a:t>
            </a:r>
            <a:r>
              <a:rPr lang="sr-Cyrl-RS" b="1" dirty="0">
                <a:latin typeface="Palatino Linotype" pitchFamily="18" charset="0"/>
                <a:cs typeface="Times New Roman" pitchFamily="18" charset="0"/>
              </a:rPr>
              <a:t>: </a:t>
            </a:r>
            <a:r>
              <a:rPr lang="en-US" dirty="0">
                <a:latin typeface="Palatino Linotype" pitchFamily="18" charset="0"/>
                <a:cs typeface="Times New Roman" pitchFamily="18" charset="0"/>
              </a:rPr>
              <a:t>ear pain</a:t>
            </a:r>
            <a:r>
              <a:rPr lang="en-US" altLang="en-US" dirty="0">
                <a:latin typeface="Palatino Linotype" pitchFamily="18" charset="0"/>
                <a:cs typeface="Times New Roman" pitchFamily="18" charset="0"/>
              </a:rPr>
              <a:t>, usually mixed hearing loss, tinnitus, vertigo. </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b="1" dirty="0" err="1">
                <a:latin typeface="Palatino Linotype" pitchFamily="18" charset="0"/>
                <a:cs typeface="Times New Roman" pitchFamily="18" charset="0"/>
              </a:rPr>
              <a:t>Otoscopy</a:t>
            </a:r>
            <a:r>
              <a:rPr lang="en-US" altLang="en-US" b="1" dirty="0">
                <a:latin typeface="Palatino Linotype" pitchFamily="18" charset="0"/>
                <a:cs typeface="Times New Roman" pitchFamily="18" charset="0"/>
              </a:rPr>
              <a:t>:</a:t>
            </a:r>
            <a:r>
              <a:rPr lang="sr-Cyrl-RS" altLang="en-US" dirty="0">
                <a:latin typeface="Palatino Linotype" pitchFamily="18" charset="0"/>
                <a:cs typeface="Times New Roman" pitchFamily="18" charset="0"/>
              </a:rPr>
              <a:t> </a:t>
            </a:r>
            <a:r>
              <a:rPr lang="en-US" altLang="en-US" dirty="0" err="1">
                <a:latin typeface="Palatino Linotype" pitchFamily="18" charset="0"/>
                <a:cs typeface="Times New Roman" pitchFamily="18" charset="0"/>
              </a:rPr>
              <a:t>otorrhagia</a:t>
            </a:r>
            <a:r>
              <a:rPr lang="en-US" altLang="en-US" dirty="0">
                <a:latin typeface="Palatino Linotype" pitchFamily="18" charset="0"/>
                <a:cs typeface="Times New Roman" pitchFamily="18" charset="0"/>
              </a:rPr>
              <a:t>, presence of the foreign bodies in external ear canal (secondary projectiles), rupture of tympanic membrane</a:t>
            </a:r>
            <a:r>
              <a:rPr lang="en-US" altLang="en-US" dirty="0" smtClean="0">
                <a:latin typeface="Palatino Linotype" pitchFamily="18" charset="0"/>
                <a:cs typeface="Times New Roman" pitchFamily="18" charset="0"/>
              </a:rPr>
              <a:t>.</a:t>
            </a:r>
          </a:p>
          <a:p>
            <a:pPr marL="228600" lvl="1">
              <a:spcBef>
                <a:spcPts val="1000"/>
              </a:spcBef>
              <a:buFont typeface="Wingdings" pitchFamily="2" charset="2"/>
              <a:buChar char="§"/>
              <a:defRP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b="1" dirty="0">
                <a:latin typeface="Palatino Linotype" pitchFamily="18" charset="0"/>
                <a:cs typeface="Times New Roman" pitchFamily="18" charset="0"/>
              </a:rPr>
              <a:t>Therapy</a:t>
            </a:r>
            <a:r>
              <a:rPr lang="sr-Cyrl-RS" altLang="en-US" b="1" dirty="0">
                <a:latin typeface="Palatino Linotype" pitchFamily="18" charset="0"/>
                <a:cs typeface="Times New Roman" pitchFamily="18" charset="0"/>
              </a:rPr>
              <a:t>:</a:t>
            </a:r>
            <a:r>
              <a:rPr lang="en-US" altLang="en-US" b="1" dirty="0">
                <a:latin typeface="Palatino Linotype" pitchFamily="18" charset="0"/>
                <a:cs typeface="Times New Roman" pitchFamily="18" charset="0"/>
              </a:rPr>
              <a:t> </a:t>
            </a:r>
            <a:r>
              <a:rPr lang="en-US" altLang="en-US" dirty="0">
                <a:latin typeface="Palatino Linotype" pitchFamily="18" charset="0"/>
                <a:cs typeface="Times New Roman" pitchFamily="18" charset="0"/>
              </a:rPr>
              <a:t>sterile gauze, </a:t>
            </a:r>
            <a:r>
              <a:rPr lang="en-US" altLang="en-US" dirty="0" err="1">
                <a:latin typeface="Palatino Linotype" pitchFamily="18" charset="0"/>
                <a:cs typeface="Times New Roman" pitchFamily="18" charset="0"/>
              </a:rPr>
              <a:t>TT</a:t>
            </a:r>
            <a:r>
              <a:rPr lang="en-US" altLang="en-US" dirty="0">
                <a:latin typeface="Palatino Linotype" pitchFamily="18" charset="0"/>
                <a:cs typeface="Times New Roman" pitchFamily="18" charset="0"/>
              </a:rPr>
              <a:t> vaccine, antibiotics.</a:t>
            </a:r>
          </a:p>
        </p:txBody>
      </p:sp>
      <p:sp>
        <p:nvSpPr>
          <p:cNvPr id="3"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Blast injuries of tympanic membrane</a:t>
            </a:r>
            <a:endParaRPr lang="en-US" sz="3500" b="1" dirty="0">
              <a:solidFill>
                <a:srgbClr val="FF0000"/>
              </a:solidFill>
              <a:latin typeface="Palatino Linotype" pitchFamily="18" charset="0"/>
            </a:endParaRPr>
          </a:p>
        </p:txBody>
      </p:sp>
    </p:spTree>
    <p:extLst>
      <p:ext uri="{BB962C8B-B14F-4D97-AF65-F5344CB8AC3E}">
        <p14:creationId xmlns:p14="http://schemas.microsoft.com/office/powerpoint/2010/main" val="25148801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1">
            <a:extLst>
              <a:ext uri="{FF2B5EF4-FFF2-40B4-BE49-F238E27FC236}">
                <a16:creationId xmlns="" xmlns:a16="http://schemas.microsoft.com/office/drawing/2014/main" id="{11F142C1-C34C-410A-A5F6-D56AE21B3B27}"/>
              </a:ext>
            </a:extLst>
          </p:cNvPr>
          <p:cNvSpPr>
            <a:spLocks noGrp="1"/>
          </p:cNvSpPr>
          <p:nvPr>
            <p:ph idx="1"/>
          </p:nvPr>
        </p:nvSpPr>
        <p:spPr>
          <a:xfrm>
            <a:off x="618066" y="1219197"/>
            <a:ext cx="10989733" cy="5520270"/>
          </a:xfrm>
        </p:spPr>
        <p:txBody>
          <a:bodyPr>
            <a:normAutofit lnSpcReduction="10000"/>
          </a:bodyPr>
          <a:lstStyle/>
          <a:p>
            <a:pPr marL="228600" lvl="1">
              <a:spcBef>
                <a:spcPts val="1000"/>
              </a:spcBef>
              <a:buFont typeface="Wingdings" pitchFamily="2" charset="2"/>
              <a:buChar char="§"/>
              <a:defRPr/>
            </a:pPr>
            <a:r>
              <a:rPr lang="en-US" altLang="en-US" dirty="0" err="1">
                <a:latin typeface="Palatino Linotype" pitchFamily="18" charset="0"/>
                <a:cs typeface="Times New Roman" pitchFamily="18" charset="0"/>
              </a:rPr>
              <a:t>Ossicular</a:t>
            </a:r>
            <a:r>
              <a:rPr lang="en-US" altLang="en-US" dirty="0">
                <a:latin typeface="Palatino Linotype" pitchFamily="18" charset="0"/>
                <a:cs typeface="Times New Roman" pitchFamily="18" charset="0"/>
              </a:rPr>
              <a:t> injuries are </a:t>
            </a:r>
            <a:r>
              <a:rPr lang="en-US" altLang="en-US" dirty="0">
                <a:latin typeface="Palatino Linotype" pitchFamily="18" charset="0"/>
                <a:cs typeface="Times New Roman" pitchFamily="18" charset="0"/>
              </a:rPr>
              <a:t>seen in accidental injuries of the pneumatic spaces of the middle ear (rarely) or </a:t>
            </a:r>
            <a:r>
              <a:rPr lang="en-US" altLang="en-US" dirty="0" err="1">
                <a:latin typeface="Palatino Linotype" pitchFamily="18" charset="0"/>
                <a:cs typeface="Times New Roman" pitchFamily="18" charset="0"/>
              </a:rPr>
              <a:t>iatrogenically</a:t>
            </a:r>
            <a:r>
              <a:rPr lang="en-US" altLang="en-US" dirty="0">
                <a:latin typeface="Palatino Linotype" pitchFamily="18" charset="0"/>
                <a:cs typeface="Times New Roman" pitchFamily="18" charset="0"/>
              </a:rPr>
              <a:t>, during microsurgical interventions on the middle ear.</a:t>
            </a: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They can be isolated or associated with injuries to other structures of the middle or inner ear</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800" dirty="0" smtClean="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Injuries depend not only on the type and manner of force, but also on the natural stability of the </a:t>
            </a:r>
            <a:r>
              <a:rPr lang="en-US" altLang="en-US" dirty="0" err="1">
                <a:latin typeface="Palatino Linotype" pitchFamily="18" charset="0"/>
                <a:cs typeface="Times New Roman" pitchFamily="18" charset="0"/>
              </a:rPr>
              <a:t>ossicles</a:t>
            </a:r>
            <a:r>
              <a:rPr lang="en-US" altLang="en-US" dirty="0">
                <a:latin typeface="Palatino Linotype" pitchFamily="18" charset="0"/>
                <a:cs typeface="Times New Roman" pitchFamily="18" charset="0"/>
              </a:rPr>
              <a:t> (muscles, ligaments, tendon attachments</a:t>
            </a:r>
            <a:r>
              <a:rPr lang="en-US" altLang="en-US" dirty="0" smtClean="0">
                <a:latin typeface="Palatino Linotype" pitchFamily="18" charset="0"/>
                <a:cs typeface="Times New Roman" pitchFamily="18" charset="0"/>
              </a:rPr>
              <a:t>).</a:t>
            </a: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The incus has no muscle attachments, and has the weakest soft tissue connection</a:t>
            </a:r>
            <a:r>
              <a:rPr lang="en-US" altLang="en-US" dirty="0" smtClean="0">
                <a:latin typeface="Palatino Linotype" pitchFamily="18" charset="0"/>
                <a:cs typeface="Times New Roman" pitchFamily="18" charset="0"/>
              </a:rPr>
              <a:t>.</a:t>
            </a: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Most often, the </a:t>
            </a:r>
            <a:r>
              <a:rPr lang="en-US" altLang="en-US" dirty="0" err="1">
                <a:latin typeface="Palatino Linotype" pitchFamily="18" charset="0"/>
                <a:cs typeface="Times New Roman" pitchFamily="18" charset="0"/>
              </a:rPr>
              <a:t>incudostapedial</a:t>
            </a:r>
            <a:r>
              <a:rPr lang="en-US" altLang="en-US" dirty="0">
                <a:latin typeface="Palatino Linotype" pitchFamily="18" charset="0"/>
                <a:cs typeface="Times New Roman" pitchFamily="18" charset="0"/>
              </a:rPr>
              <a:t> joint is injured, and the incus is the most vulnerable bone. </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9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Malleus is rarely injured.</a:t>
            </a:r>
          </a:p>
          <a:p>
            <a:pPr marL="228600" lvl="1">
              <a:spcBef>
                <a:spcPts val="1000"/>
              </a:spcBef>
              <a:buFont typeface="Wingdings" pitchFamily="2" charset="2"/>
              <a:buChar char="§"/>
              <a:defRPr/>
            </a:pPr>
            <a:endParaRPr lang="en-US" altLang="en-US" dirty="0">
              <a:latin typeface="Palatino Linotype" pitchFamily="18" charset="0"/>
              <a:cs typeface="Times New Roman" pitchFamily="18" charset="0"/>
            </a:endParaRPr>
          </a:p>
        </p:txBody>
      </p:sp>
      <p:sp>
        <p:nvSpPr>
          <p:cNvPr id="4"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a:solidFill>
                  <a:schemeClr val="tx1"/>
                </a:solidFill>
                <a:latin typeface="Palatino Linotype" pitchFamily="18" charset="0"/>
              </a:rPr>
              <a:t>Ossicular</a:t>
            </a:r>
            <a:r>
              <a:rPr lang="en-US" sz="3500" b="1" dirty="0">
                <a:solidFill>
                  <a:schemeClr val="tx1"/>
                </a:solidFill>
                <a:latin typeface="Palatino Linotype" pitchFamily="18" charset="0"/>
              </a:rPr>
              <a:t> injuries</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23982306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1">
            <a:extLst>
              <a:ext uri="{FF2B5EF4-FFF2-40B4-BE49-F238E27FC236}">
                <a16:creationId xmlns="" xmlns:a16="http://schemas.microsoft.com/office/drawing/2014/main" id="{E63C0857-F31E-4B3B-9FBD-EA8A3868E1A4}"/>
              </a:ext>
            </a:extLst>
          </p:cNvPr>
          <p:cNvSpPr>
            <a:spLocks noGrp="1"/>
          </p:cNvSpPr>
          <p:nvPr>
            <p:ph idx="1"/>
          </p:nvPr>
        </p:nvSpPr>
        <p:spPr>
          <a:xfrm>
            <a:off x="635000" y="1278463"/>
            <a:ext cx="10972800" cy="5190070"/>
          </a:xfrm>
        </p:spPr>
        <p:txBody>
          <a:bodyPr>
            <a:normAutofit/>
          </a:bodyPr>
          <a:lstStyle/>
          <a:p>
            <a:pPr marL="228600" lvl="1">
              <a:spcBef>
                <a:spcPts val="1000"/>
              </a:spcBef>
              <a:buFont typeface="Wingdings" pitchFamily="2" charset="2"/>
              <a:buChar char="§"/>
              <a:defRPr/>
            </a:pPr>
            <a:r>
              <a:rPr lang="en-US" altLang="en-US" dirty="0" smtClean="0">
                <a:latin typeface="Palatino Linotype" pitchFamily="18" charset="0"/>
                <a:cs typeface="Times New Roman" pitchFamily="18" charset="0"/>
              </a:rPr>
              <a:t>Diagnosis</a:t>
            </a: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800100" lvl="2" indent="-342900">
              <a:spcBef>
                <a:spcPts val="1000"/>
              </a:spcBef>
              <a:defRPr/>
            </a:pPr>
            <a:r>
              <a:rPr lang="en-US" altLang="en-US" sz="2400" dirty="0">
                <a:latin typeface="Palatino Linotype" pitchFamily="18" charset="0"/>
                <a:cs typeface="Times New Roman" pitchFamily="18" charset="0"/>
              </a:rPr>
              <a:t>Anamnesis</a:t>
            </a:r>
            <a:endParaRPr lang="en-US" altLang="en-US" sz="2400" dirty="0">
              <a:latin typeface="Palatino Linotype" pitchFamily="18" charset="0"/>
              <a:cs typeface="Times New Roman" pitchFamily="18" charset="0"/>
            </a:endParaRPr>
          </a:p>
          <a:p>
            <a:pPr marL="800100" lvl="2" indent="-342900">
              <a:spcBef>
                <a:spcPts val="1000"/>
              </a:spcBef>
              <a:defRPr/>
            </a:pPr>
            <a:r>
              <a:rPr lang="en-US" altLang="en-US" sz="2400" dirty="0" err="1">
                <a:latin typeface="Palatino Linotype" pitchFamily="18" charset="0"/>
                <a:cs typeface="Times New Roman" pitchFamily="18" charset="0"/>
              </a:rPr>
              <a:t>Otoscopy</a:t>
            </a:r>
            <a:r>
              <a:rPr lang="en-US" altLang="en-US" sz="2400" dirty="0">
                <a:latin typeface="Palatino Linotype" pitchFamily="18" charset="0"/>
                <a:cs typeface="Times New Roman" pitchFamily="18" charset="0"/>
              </a:rPr>
              <a:t>:</a:t>
            </a:r>
            <a:r>
              <a:rPr lang="sr-Cyrl-RS" altLang="en-US" sz="2400" dirty="0">
                <a:latin typeface="Palatino Linotype" pitchFamily="18" charset="0"/>
                <a:cs typeface="Times New Roman" pitchFamily="18" charset="0"/>
              </a:rPr>
              <a:t> </a:t>
            </a:r>
            <a:r>
              <a:rPr lang="en-US" altLang="en-US" sz="2400" dirty="0">
                <a:latin typeface="Palatino Linotype" pitchFamily="18" charset="0"/>
                <a:cs typeface="Times New Roman" pitchFamily="18" charset="0"/>
              </a:rPr>
              <a:t>normal findings</a:t>
            </a:r>
            <a:endParaRPr lang="sr-Cyrl-RS" altLang="en-US" sz="2400" dirty="0">
              <a:latin typeface="Palatino Linotype" pitchFamily="18" charset="0"/>
              <a:cs typeface="Times New Roman" pitchFamily="18" charset="0"/>
            </a:endParaRPr>
          </a:p>
          <a:p>
            <a:pPr marL="800100" lvl="2" indent="-342900">
              <a:spcBef>
                <a:spcPts val="1000"/>
              </a:spcBef>
              <a:defRPr/>
            </a:pPr>
            <a:r>
              <a:rPr lang="en-US" altLang="en-US" sz="2400" dirty="0">
                <a:latin typeface="Palatino Linotype" pitchFamily="18" charset="0"/>
                <a:cs typeface="Times New Roman" pitchFamily="18" charset="0"/>
              </a:rPr>
              <a:t>Audiometry shows conductive hearing loss up to 30 dB, or mixed hearing loss in more serious injuries. </a:t>
            </a:r>
          </a:p>
          <a:p>
            <a:pPr marL="800100" lvl="2" indent="-342900">
              <a:spcBef>
                <a:spcPts val="1000"/>
              </a:spcBef>
              <a:defRPr/>
            </a:pPr>
            <a:r>
              <a:rPr lang="en-US" altLang="en-US" sz="2400" dirty="0">
                <a:latin typeface="Palatino Linotype" pitchFamily="18" charset="0"/>
                <a:cs typeface="Times New Roman" pitchFamily="18" charset="0"/>
              </a:rPr>
              <a:t>Tympanometry may show increased compliance, suggesting discontinuity of the </a:t>
            </a:r>
            <a:r>
              <a:rPr lang="en-US" altLang="en-US" sz="2400" dirty="0" err="1">
                <a:latin typeface="Palatino Linotype" pitchFamily="18" charset="0"/>
                <a:cs typeface="Times New Roman" pitchFamily="18" charset="0"/>
              </a:rPr>
              <a:t>ossicular</a:t>
            </a:r>
            <a:r>
              <a:rPr lang="en-US" altLang="en-US" sz="2400" dirty="0">
                <a:latin typeface="Palatino Linotype" pitchFamily="18" charset="0"/>
                <a:cs typeface="Times New Roman" pitchFamily="18" charset="0"/>
              </a:rPr>
              <a:t> </a:t>
            </a:r>
            <a:r>
              <a:rPr lang="en-US" altLang="en-US" sz="2400" dirty="0">
                <a:latin typeface="Palatino Linotype" pitchFamily="18" charset="0"/>
                <a:cs typeface="Times New Roman" pitchFamily="18" charset="0"/>
              </a:rPr>
              <a:t>chain.</a:t>
            </a:r>
          </a:p>
          <a:p>
            <a:pPr marL="800100" lvl="2" indent="-342900">
              <a:spcBef>
                <a:spcPts val="1000"/>
              </a:spcBef>
              <a:defRPr/>
            </a:pPr>
            <a:r>
              <a:rPr lang="en-US" altLang="en-US" sz="2400" dirty="0">
                <a:latin typeface="Palatino Linotype" pitchFamily="18" charset="0"/>
                <a:cs typeface="Times New Roman" pitchFamily="18" charset="0"/>
              </a:rPr>
              <a:t>CT of the temporal bone </a:t>
            </a:r>
            <a:endParaRPr lang="en-US" altLang="en-US" sz="2400" dirty="0" smtClean="0">
              <a:latin typeface="Palatino Linotype" pitchFamily="18" charset="0"/>
              <a:cs typeface="Times New Roman" pitchFamily="18" charset="0"/>
            </a:endParaRPr>
          </a:p>
          <a:p>
            <a:pPr marL="800100" lvl="2" indent="-342900">
              <a:spcBef>
                <a:spcPts val="1000"/>
              </a:spcBef>
              <a:defRP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Treatment:</a:t>
            </a:r>
            <a:r>
              <a:rPr lang="sr-Cyrl-RS" altLang="en-US" dirty="0">
                <a:latin typeface="Palatino Linotype" pitchFamily="18" charset="0"/>
                <a:cs typeface="Times New Roman" pitchFamily="18" charset="0"/>
              </a:rPr>
              <a:t> </a:t>
            </a:r>
            <a:r>
              <a:rPr lang="en-US" altLang="en-US" dirty="0" err="1">
                <a:latin typeface="Palatino Linotype" pitchFamily="18" charset="0"/>
                <a:cs typeface="Times New Roman" pitchFamily="18" charset="0"/>
              </a:rPr>
              <a:t>ossiculoplasty</a:t>
            </a:r>
            <a:endParaRPr lang="en-US" altLang="en-US" dirty="0">
              <a:latin typeface="Palatino Linotype" pitchFamily="18" charset="0"/>
              <a:cs typeface="Times New Roman" pitchFamily="18" charset="0"/>
            </a:endParaRPr>
          </a:p>
        </p:txBody>
      </p:sp>
      <p:sp>
        <p:nvSpPr>
          <p:cNvPr id="4" name="Title 1"/>
          <p:cNvSpPr txBox="1">
            <a:spLocks/>
          </p:cNvSpPr>
          <p:nvPr/>
        </p:nvSpPr>
        <p:spPr>
          <a:xfrm>
            <a:off x="0" y="221188"/>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a:solidFill>
                  <a:schemeClr val="tx1"/>
                </a:solidFill>
                <a:latin typeface="Palatino Linotype" pitchFamily="18" charset="0"/>
              </a:rPr>
              <a:t>Ossicular</a:t>
            </a:r>
            <a:r>
              <a:rPr lang="en-US" sz="3500" b="1" dirty="0">
                <a:solidFill>
                  <a:schemeClr val="tx1"/>
                </a:solidFill>
                <a:latin typeface="Palatino Linotype" pitchFamily="18" charset="0"/>
              </a:rPr>
              <a:t> injuries</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41729086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Content Placeholder 1">
            <a:extLst>
              <a:ext uri="{FF2B5EF4-FFF2-40B4-BE49-F238E27FC236}">
                <a16:creationId xmlns="" xmlns:a16="http://schemas.microsoft.com/office/drawing/2014/main" id="{FC1D6C94-5EFD-4F06-9BE6-2706DC29CF12}"/>
              </a:ext>
            </a:extLst>
          </p:cNvPr>
          <p:cNvSpPr>
            <a:spLocks noGrp="1"/>
          </p:cNvSpPr>
          <p:nvPr>
            <p:ph idx="1"/>
          </p:nvPr>
        </p:nvSpPr>
        <p:spPr>
          <a:xfrm>
            <a:off x="626532" y="1219197"/>
            <a:ext cx="10981267" cy="5071535"/>
          </a:xfrm>
        </p:spPr>
        <p:txBody>
          <a:bodyPr/>
          <a:lstStyle/>
          <a:p>
            <a:pPr marL="228600" lvl="1">
              <a:spcBef>
                <a:spcPts val="1000"/>
              </a:spcBef>
              <a:buFont typeface="Wingdings" pitchFamily="2" charset="2"/>
              <a:buChar char="§"/>
              <a:defRPr/>
            </a:pPr>
            <a:r>
              <a:rPr lang="en-US" altLang="en-US" b="1" dirty="0" smtClean="0">
                <a:solidFill>
                  <a:schemeClr val="accent1"/>
                </a:solidFill>
                <a:latin typeface="Palatino Linotype" pitchFamily="18" charset="0"/>
                <a:cs typeface="Times New Roman" pitchFamily="18" charset="0"/>
              </a:rPr>
              <a:t>Traumatic </a:t>
            </a:r>
            <a:r>
              <a:rPr lang="en-US" altLang="en-US" b="1" dirty="0">
                <a:solidFill>
                  <a:schemeClr val="accent1"/>
                </a:solidFill>
                <a:latin typeface="Palatino Linotype" pitchFamily="18" charset="0"/>
                <a:cs typeface="Times New Roman" pitchFamily="18" charset="0"/>
              </a:rPr>
              <a:t>Labyrinthine </a:t>
            </a:r>
            <a:r>
              <a:rPr lang="en-US" altLang="en-US" b="1" dirty="0">
                <a:solidFill>
                  <a:schemeClr val="accent1"/>
                </a:solidFill>
                <a:latin typeface="Palatino Linotype" pitchFamily="18" charset="0"/>
                <a:cs typeface="Times New Roman" pitchFamily="18" charset="0"/>
              </a:rPr>
              <a:t>Concussion</a:t>
            </a:r>
          </a:p>
          <a:p>
            <a:pPr marL="228600" lvl="1">
              <a:spcBef>
                <a:spcPts val="1000"/>
              </a:spcBef>
              <a:buFont typeface="Wingdings" pitchFamily="2" charset="2"/>
              <a:buChar char="§"/>
              <a:defRPr/>
            </a:pPr>
            <a:endParaRPr lang="en-US" altLang="en-US" dirty="0" smtClean="0">
              <a:latin typeface="Palatino Linotype" pitchFamily="18" charset="0"/>
              <a:cs typeface="Times New Roman" pitchFamily="18" charset="0"/>
            </a:endParaRPr>
          </a:p>
          <a:p>
            <a:pPr marL="800100" lvl="2" indent="-342900">
              <a:spcBef>
                <a:spcPts val="1000"/>
              </a:spcBef>
              <a:defRPr/>
            </a:pPr>
            <a:r>
              <a:rPr lang="en-US" altLang="en-US" sz="2400" dirty="0" smtClean="0">
                <a:latin typeface="Palatino Linotype" pitchFamily="18" charset="0"/>
                <a:cs typeface="Times New Roman" pitchFamily="18" charset="0"/>
              </a:rPr>
              <a:t>Represents </a:t>
            </a:r>
            <a:r>
              <a:rPr lang="en-US" altLang="en-US" sz="2400" dirty="0">
                <a:latin typeface="Palatino Linotype" pitchFamily="18" charset="0"/>
                <a:cs typeface="Times New Roman" pitchFamily="18" charset="0"/>
              </a:rPr>
              <a:t>an injury </a:t>
            </a:r>
            <a:r>
              <a:rPr lang="en-US" altLang="en-US" sz="2400" dirty="0">
                <a:latin typeface="Palatino Linotype" pitchFamily="18" charset="0"/>
                <a:cs typeface="Times New Roman" pitchFamily="18" charset="0"/>
              </a:rPr>
              <a:t>to the contents of the </a:t>
            </a:r>
            <a:r>
              <a:rPr lang="en-US" altLang="en-US" sz="2400" dirty="0">
                <a:latin typeface="Palatino Linotype" pitchFamily="18" charset="0"/>
                <a:cs typeface="Times New Roman" pitchFamily="18" charset="0"/>
              </a:rPr>
              <a:t>inner ear</a:t>
            </a:r>
            <a:endParaRPr lang="sr-Cyrl-CS" altLang="en-US" sz="2400" dirty="0">
              <a:latin typeface="Palatino Linotype" pitchFamily="18" charset="0"/>
              <a:cs typeface="Times New Roman" pitchFamily="18" charset="0"/>
            </a:endParaRPr>
          </a:p>
          <a:p>
            <a:pPr marL="800100" lvl="2" indent="-342900">
              <a:spcBef>
                <a:spcPts val="1000"/>
              </a:spcBef>
              <a:defRPr/>
            </a:pPr>
            <a:r>
              <a:rPr lang="en-US" altLang="en-US" sz="2400" b="1" dirty="0">
                <a:latin typeface="Palatino Linotype" pitchFamily="18" charset="0"/>
                <a:cs typeface="Times New Roman" pitchFamily="18" charset="0"/>
              </a:rPr>
              <a:t>Symptoms</a:t>
            </a:r>
            <a:r>
              <a:rPr lang="sr-Cyrl-RS" altLang="en-US" sz="2400" b="1" dirty="0">
                <a:latin typeface="Palatino Linotype" pitchFamily="18" charset="0"/>
                <a:cs typeface="Times New Roman" pitchFamily="18" charset="0"/>
              </a:rPr>
              <a:t>:</a:t>
            </a:r>
            <a:r>
              <a:rPr lang="sr-Cyrl-CS" altLang="en-US" sz="2400" dirty="0">
                <a:latin typeface="Palatino Linotype" pitchFamily="18" charset="0"/>
                <a:cs typeface="Times New Roman" pitchFamily="18" charset="0"/>
              </a:rPr>
              <a:t> </a:t>
            </a:r>
            <a:r>
              <a:rPr lang="en-US" altLang="en-US" sz="2400" dirty="0">
                <a:latin typeface="Palatino Linotype" pitchFamily="18" charset="0"/>
                <a:cs typeface="Times New Roman" pitchFamily="18" charset="0"/>
              </a:rPr>
              <a:t>vertigo, </a:t>
            </a:r>
            <a:r>
              <a:rPr lang="en-US" altLang="en-US" sz="2400" dirty="0" err="1">
                <a:latin typeface="Palatino Linotype" pitchFamily="18" charset="0"/>
                <a:cs typeface="Times New Roman" pitchFamily="18" charset="0"/>
              </a:rPr>
              <a:t>sensorineural</a:t>
            </a:r>
            <a:r>
              <a:rPr lang="en-US" altLang="en-US" sz="2400" dirty="0">
                <a:latin typeface="Palatino Linotype" pitchFamily="18" charset="0"/>
                <a:cs typeface="Times New Roman" pitchFamily="18" charset="0"/>
              </a:rPr>
              <a:t> hearing loss, </a:t>
            </a:r>
            <a:r>
              <a:rPr lang="en-US" altLang="en-US" sz="2400" dirty="0" err="1">
                <a:latin typeface="Palatino Linotype" pitchFamily="18" charset="0"/>
                <a:cs typeface="Times New Roman" pitchFamily="18" charset="0"/>
              </a:rPr>
              <a:t>nystagmus</a:t>
            </a:r>
            <a:r>
              <a:rPr lang="sr-Cyrl-RS" altLang="en-US" sz="2400" dirty="0">
                <a:latin typeface="Palatino Linotype" pitchFamily="18" charset="0"/>
                <a:cs typeface="Times New Roman" pitchFamily="18" charset="0"/>
              </a:rPr>
              <a:t>.</a:t>
            </a:r>
            <a:endParaRPr lang="sr-Cyrl-CS" altLang="en-US" sz="2400" dirty="0">
              <a:latin typeface="Palatino Linotype" pitchFamily="18" charset="0"/>
              <a:cs typeface="Times New Roman" pitchFamily="18" charset="0"/>
            </a:endParaRPr>
          </a:p>
          <a:p>
            <a:pPr marL="800100" lvl="2" indent="-342900">
              <a:spcBef>
                <a:spcPts val="1000"/>
              </a:spcBef>
              <a:defRPr/>
            </a:pPr>
            <a:r>
              <a:rPr lang="en-US" altLang="en-US" sz="2400" b="1" dirty="0">
                <a:latin typeface="Palatino Linotype" pitchFamily="18" charset="0"/>
                <a:cs typeface="Times New Roman" pitchFamily="18" charset="0"/>
              </a:rPr>
              <a:t>Diagnosis</a:t>
            </a:r>
            <a:r>
              <a:rPr lang="sr-Cyrl-RS" altLang="en-US" sz="2400" b="1" dirty="0">
                <a:latin typeface="Palatino Linotype" pitchFamily="18" charset="0"/>
                <a:cs typeface="Times New Roman" pitchFamily="18" charset="0"/>
              </a:rPr>
              <a:t>:</a:t>
            </a:r>
            <a:r>
              <a:rPr lang="sr-Cyrl-RS" altLang="en-US" sz="2400" dirty="0">
                <a:latin typeface="Palatino Linotype" pitchFamily="18" charset="0"/>
                <a:cs typeface="Times New Roman" pitchFamily="18" charset="0"/>
              </a:rPr>
              <a:t> </a:t>
            </a:r>
            <a:r>
              <a:rPr lang="en-US" altLang="en-US" sz="2400" dirty="0">
                <a:latin typeface="Palatino Linotype" pitchFamily="18" charset="0"/>
                <a:cs typeface="Times New Roman" pitchFamily="18" charset="0"/>
              </a:rPr>
              <a:t>anamnesis, </a:t>
            </a:r>
            <a:r>
              <a:rPr lang="en-US" altLang="en-US" sz="2400" dirty="0" err="1">
                <a:latin typeface="Palatino Linotype" pitchFamily="18" charset="0"/>
                <a:cs typeface="Times New Roman" pitchFamily="18" charset="0"/>
              </a:rPr>
              <a:t>otoscopy</a:t>
            </a:r>
            <a:r>
              <a:rPr lang="en-US" altLang="en-US" sz="2400" dirty="0">
                <a:latin typeface="Palatino Linotype" pitchFamily="18" charset="0"/>
                <a:cs typeface="Times New Roman" pitchFamily="18" charset="0"/>
              </a:rPr>
              <a:t> (tympanic membrane is intact)</a:t>
            </a:r>
            <a:r>
              <a:rPr lang="sr-Cyrl-RS" altLang="en-US" sz="2400" dirty="0">
                <a:latin typeface="Palatino Linotype" pitchFamily="18" charset="0"/>
                <a:cs typeface="Times New Roman" pitchFamily="18" charset="0"/>
              </a:rPr>
              <a:t>, </a:t>
            </a:r>
            <a:r>
              <a:rPr lang="en-US" altLang="en-US" sz="2400" dirty="0" err="1">
                <a:latin typeface="Palatino Linotype" pitchFamily="18" charset="0"/>
                <a:cs typeface="Times New Roman" pitchFamily="18" charset="0"/>
              </a:rPr>
              <a:t>audiological</a:t>
            </a:r>
            <a:r>
              <a:rPr lang="en-US" altLang="en-US" sz="2400" dirty="0">
                <a:latin typeface="Palatino Linotype" pitchFamily="18" charset="0"/>
                <a:cs typeface="Times New Roman" pitchFamily="18" charset="0"/>
              </a:rPr>
              <a:t> testing</a:t>
            </a:r>
            <a:r>
              <a:rPr lang="sr-Cyrl-RS" altLang="en-US" sz="2400" dirty="0">
                <a:latin typeface="Palatino Linotype" pitchFamily="18" charset="0"/>
                <a:cs typeface="Times New Roman" pitchFamily="18" charset="0"/>
              </a:rPr>
              <a:t>.</a:t>
            </a:r>
            <a:endParaRPr lang="sr-Cyrl-CS" altLang="en-US" sz="2400" dirty="0">
              <a:latin typeface="Palatino Linotype" pitchFamily="18" charset="0"/>
              <a:cs typeface="Times New Roman" pitchFamily="18" charset="0"/>
            </a:endParaRPr>
          </a:p>
          <a:p>
            <a:pPr marL="800100" lvl="2" indent="-342900">
              <a:spcBef>
                <a:spcPts val="1000"/>
              </a:spcBef>
              <a:defRPr/>
            </a:pPr>
            <a:r>
              <a:rPr lang="en-US" altLang="en-US" sz="2400" b="1" dirty="0">
                <a:latin typeface="Palatino Linotype" pitchFamily="18" charset="0"/>
                <a:cs typeface="Times New Roman" pitchFamily="18" charset="0"/>
              </a:rPr>
              <a:t>Treatment</a:t>
            </a:r>
            <a:r>
              <a:rPr lang="sr-Cyrl-RS" altLang="en-US" sz="2400" b="1" dirty="0">
                <a:latin typeface="Palatino Linotype" pitchFamily="18" charset="0"/>
                <a:cs typeface="Times New Roman" pitchFamily="18" charset="0"/>
              </a:rPr>
              <a:t>:</a:t>
            </a:r>
            <a:r>
              <a:rPr lang="sr-Cyrl-RS" altLang="en-US" sz="2400" dirty="0">
                <a:latin typeface="Palatino Linotype" pitchFamily="18" charset="0"/>
                <a:cs typeface="Times New Roman" pitchFamily="18" charset="0"/>
              </a:rPr>
              <a:t> </a:t>
            </a:r>
            <a:r>
              <a:rPr lang="en-US" altLang="en-US" sz="2400" dirty="0">
                <a:latin typeface="Palatino Linotype" pitchFamily="18" charset="0"/>
                <a:cs typeface="Times New Roman" pitchFamily="18" charset="0"/>
              </a:rPr>
              <a:t>sedatives and B group vitamins</a:t>
            </a:r>
            <a:r>
              <a:rPr lang="sr-Cyrl-RS" altLang="en-US" sz="2400" dirty="0">
                <a:latin typeface="Palatino Linotype" pitchFamily="18" charset="0"/>
                <a:cs typeface="Times New Roman" pitchFamily="18" charset="0"/>
              </a:rPr>
              <a:t>.</a:t>
            </a:r>
            <a:r>
              <a:rPr lang="sr-Cyrl-CS" altLang="en-US" sz="2400" dirty="0">
                <a:latin typeface="Palatino Linotype" pitchFamily="18" charset="0"/>
                <a:cs typeface="Times New Roman" pitchFamily="18" charset="0"/>
              </a:rPr>
              <a:t> </a:t>
            </a:r>
            <a:endParaRPr lang="en-US" altLang="en-US" sz="2400" dirty="0">
              <a:latin typeface="Palatino Linotype" pitchFamily="18" charset="0"/>
              <a:cs typeface="Times New Roman" pitchFamily="18" charset="0"/>
            </a:endParaRPr>
          </a:p>
          <a:p>
            <a:pPr eaLnBrk="1" hangingPunct="1"/>
            <a:endParaRPr lang="en-US" altLang="en-US" dirty="0"/>
          </a:p>
        </p:txBody>
      </p:sp>
      <p:sp>
        <p:nvSpPr>
          <p:cNvPr id="4"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Injuries of the inner ear</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31741296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1">
            <a:extLst>
              <a:ext uri="{FF2B5EF4-FFF2-40B4-BE49-F238E27FC236}">
                <a16:creationId xmlns="" xmlns:a16="http://schemas.microsoft.com/office/drawing/2014/main" id="{9A825A62-F4DA-4ABC-A57E-9A3395758376}"/>
              </a:ext>
            </a:extLst>
          </p:cNvPr>
          <p:cNvSpPr>
            <a:spLocks noGrp="1"/>
          </p:cNvSpPr>
          <p:nvPr>
            <p:ph idx="1"/>
          </p:nvPr>
        </p:nvSpPr>
        <p:spPr>
          <a:xfrm>
            <a:off x="597824" y="1581928"/>
            <a:ext cx="6400426" cy="5013605"/>
          </a:xfrm>
        </p:spPr>
        <p:txBody>
          <a:bodyPr>
            <a:normAutofit/>
          </a:bodyPr>
          <a:lstStyle/>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Basilar skull </a:t>
            </a:r>
            <a:r>
              <a:rPr lang="en-US" altLang="en-US" dirty="0" smtClean="0">
                <a:latin typeface="Palatino Linotype" pitchFamily="18" charset="0"/>
                <a:cs typeface="Times New Roman" pitchFamily="18" charset="0"/>
              </a:rPr>
              <a:t>fractures</a:t>
            </a:r>
          </a:p>
          <a:p>
            <a:pPr marL="228600" lvl="1">
              <a:spcBef>
                <a:spcPts val="1000"/>
              </a:spcBef>
              <a:buFont typeface="Wingdings" pitchFamily="2" charset="2"/>
              <a:buChar char="§"/>
              <a:defRP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Traffic accidents, fights, </a:t>
            </a:r>
            <a:r>
              <a:rPr lang="en-US" altLang="en-US" dirty="0" smtClean="0">
                <a:latin typeface="Palatino Linotype" pitchFamily="18" charset="0"/>
                <a:cs typeface="Times New Roman" pitchFamily="18" charset="0"/>
              </a:rPr>
              <a:t>falls</a:t>
            </a:r>
          </a:p>
          <a:p>
            <a:pPr marL="228600" lvl="1">
              <a:spcBef>
                <a:spcPts val="1000"/>
              </a:spcBef>
              <a:buFont typeface="Wingdings" pitchFamily="2" charset="2"/>
              <a:buChar char="§"/>
              <a:defRP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They can be</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sr-Cyrl-RS" altLang="en-US" sz="800" dirty="0">
              <a:latin typeface="Palatino Linotype" pitchFamily="18" charset="0"/>
              <a:cs typeface="Times New Roman" pitchFamily="18" charset="0"/>
            </a:endParaRPr>
          </a:p>
          <a:p>
            <a:pPr marL="800100" lvl="2" indent="-342900">
              <a:spcBef>
                <a:spcPts val="1000"/>
              </a:spcBef>
              <a:defRPr/>
            </a:pPr>
            <a:r>
              <a:rPr lang="en-US" altLang="en-US" sz="2400" dirty="0">
                <a:latin typeface="Palatino Linotype" pitchFamily="18" charset="0"/>
                <a:cs typeface="Times New Roman" pitchFamily="18" charset="0"/>
              </a:rPr>
              <a:t>Isolated or combined</a:t>
            </a:r>
            <a:endParaRPr lang="en-US" altLang="en-US" sz="2400" dirty="0">
              <a:latin typeface="Palatino Linotype" pitchFamily="18" charset="0"/>
              <a:cs typeface="Times New Roman" pitchFamily="18" charset="0"/>
            </a:endParaRPr>
          </a:p>
          <a:p>
            <a:pPr marL="800100" lvl="2" indent="-342900">
              <a:spcBef>
                <a:spcPts val="1000"/>
              </a:spcBef>
              <a:defRPr/>
            </a:pPr>
            <a:r>
              <a:rPr lang="en-US" altLang="en-US" sz="2400" dirty="0">
                <a:latin typeface="Palatino Linotype" pitchFamily="18" charset="0"/>
                <a:cs typeface="Times New Roman" pitchFamily="18" charset="0"/>
              </a:rPr>
              <a:t>Direct or indirect</a:t>
            </a:r>
            <a:endParaRPr lang="en-US" altLang="en-US" sz="2400" dirty="0">
              <a:latin typeface="Palatino Linotype" pitchFamily="18" charset="0"/>
              <a:cs typeface="Times New Roman" pitchFamily="18" charset="0"/>
            </a:endParaRPr>
          </a:p>
        </p:txBody>
      </p:sp>
      <p:pic>
        <p:nvPicPr>
          <p:cNvPr id="45060" name="Picture 2" descr="Ð¡ÑÐ¾Ð´Ð½Ð° ÑÐ»Ð¸ÐºÐ°">
            <a:extLst>
              <a:ext uri="{FF2B5EF4-FFF2-40B4-BE49-F238E27FC236}">
                <a16:creationId xmlns="" xmlns:a16="http://schemas.microsoft.com/office/drawing/2014/main" id="{74CC1100-D5BB-4E8E-93D2-B151D88D51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98250" y="1836498"/>
            <a:ext cx="4479066" cy="4084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0" y="0"/>
            <a:ext cx="12192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prstClr val="white"/>
                </a:solidFill>
                <a:latin typeface="Palatino Linotype" pitchFamily="18" charset="0"/>
              </a:rPr>
              <a:t>Temporal bone fractures</a:t>
            </a:r>
            <a:endParaRPr lang="en-US" sz="3500" b="1" dirty="0">
              <a:solidFill>
                <a:prstClr val="white"/>
              </a:solidFill>
              <a:latin typeface="Palatino Linotype" pitchFamily="18" charset="0"/>
            </a:endParaRPr>
          </a:p>
        </p:txBody>
      </p:sp>
    </p:spTree>
    <p:extLst>
      <p:ext uri="{BB962C8B-B14F-4D97-AF65-F5344CB8AC3E}">
        <p14:creationId xmlns:p14="http://schemas.microsoft.com/office/powerpoint/2010/main" val="15230000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Content Placeholder 1">
            <a:extLst>
              <a:ext uri="{FF2B5EF4-FFF2-40B4-BE49-F238E27FC236}">
                <a16:creationId xmlns="" xmlns:a16="http://schemas.microsoft.com/office/drawing/2014/main" id="{16B6F795-9FFD-4D30-A5F8-9D8E5B70FCB1}"/>
              </a:ext>
            </a:extLst>
          </p:cNvPr>
          <p:cNvSpPr>
            <a:spLocks noGrp="1"/>
          </p:cNvSpPr>
          <p:nvPr>
            <p:ph idx="1"/>
          </p:nvPr>
        </p:nvSpPr>
        <p:spPr>
          <a:xfrm>
            <a:off x="584199" y="1563159"/>
            <a:ext cx="10981267" cy="4600574"/>
          </a:xfrm>
        </p:spPr>
        <p:txBody>
          <a:bodyPr/>
          <a:lstStyle/>
          <a:p>
            <a:pPr marL="228600" lvl="1">
              <a:spcBef>
                <a:spcPts val="1000"/>
              </a:spcBef>
              <a:buFont typeface="Wingdings" pitchFamily="2" charset="2"/>
              <a:buChar char="§"/>
              <a:defRPr/>
            </a:pPr>
            <a:r>
              <a:rPr lang="en-US" altLang="en-US" dirty="0" smtClean="0">
                <a:latin typeface="Palatino Linotype" pitchFamily="18" charset="0"/>
                <a:cs typeface="Times New Roman" pitchFamily="18" charset="0"/>
              </a:rPr>
              <a:t>Longitudinal</a:t>
            </a:r>
            <a:r>
              <a:rPr lang="en-US" altLang="en-US" dirty="0">
                <a:latin typeface="Palatino Linotype" pitchFamily="18" charset="0"/>
                <a:cs typeface="Times New Roman" pitchFamily="18" charset="0"/>
              </a:rPr>
              <a:t> </a:t>
            </a:r>
            <a:r>
              <a:rPr lang="en-US" altLang="en-US" dirty="0" smtClean="0">
                <a:latin typeface="Palatino Linotype" pitchFamily="18" charset="0"/>
                <a:cs typeface="Times New Roman" pitchFamily="18" charset="0"/>
              </a:rPr>
              <a:t>- The </a:t>
            </a:r>
            <a:r>
              <a:rPr lang="en-US" altLang="en-US" dirty="0">
                <a:latin typeface="Palatino Linotype" pitchFamily="18" charset="0"/>
                <a:cs typeface="Times New Roman" pitchFamily="18" charset="0"/>
              </a:rPr>
              <a:t>fracture line extends along the axial </a:t>
            </a:r>
            <a:r>
              <a:rPr lang="en-US" altLang="en-US" dirty="0" smtClean="0">
                <a:latin typeface="Palatino Linotype" pitchFamily="18" charset="0"/>
                <a:cs typeface="Times New Roman" pitchFamily="18" charset="0"/>
              </a:rPr>
              <a:t>axis</a:t>
            </a:r>
          </a:p>
          <a:p>
            <a:pPr marL="228600" lvl="1">
              <a:spcBef>
                <a:spcPts val="1000"/>
              </a:spcBef>
              <a:buFont typeface="Wingdings" pitchFamily="2" charset="2"/>
              <a:buChar char="§"/>
              <a:defRPr/>
            </a:pPr>
            <a:endParaRPr lang="en-US" altLang="en-US" dirty="0">
              <a:latin typeface="Palatino Linotype" pitchFamily="18" charset="0"/>
              <a:cs typeface="Times New Roman" pitchFamily="18" charset="0"/>
            </a:endParaRPr>
          </a:p>
          <a:p>
            <a:pPr marL="0" lvl="1" indent="0">
              <a:spcBef>
                <a:spcPts val="1000"/>
              </a:spcBef>
              <a:buNone/>
              <a:defRP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smtClean="0">
                <a:latin typeface="Palatino Linotype" pitchFamily="18" charset="0"/>
                <a:cs typeface="Times New Roman" pitchFamily="18" charset="0"/>
              </a:rPr>
              <a:t>Transverse - Fracture </a:t>
            </a:r>
            <a:r>
              <a:rPr lang="en-US" altLang="en-US" dirty="0">
                <a:latin typeface="Palatino Linotype" pitchFamily="18" charset="0"/>
                <a:cs typeface="Times New Roman" pitchFamily="18" charset="0"/>
              </a:rPr>
              <a:t>line </a:t>
            </a:r>
            <a:r>
              <a:rPr lang="en-US" altLang="en-US" dirty="0">
                <a:latin typeface="Palatino Linotype" pitchFamily="18" charset="0"/>
                <a:cs typeface="Times New Roman" pitchFamily="18" charset="0"/>
              </a:rPr>
              <a:t>is perpendicular </a:t>
            </a:r>
            <a:r>
              <a:rPr lang="en-US" altLang="en-US" dirty="0">
                <a:latin typeface="Palatino Linotype" pitchFamily="18" charset="0"/>
                <a:cs typeface="Times New Roman" pitchFamily="18" charset="0"/>
              </a:rPr>
              <a:t>to the longitudinal axis of the </a:t>
            </a:r>
            <a:r>
              <a:rPr lang="en-US" altLang="en-US" dirty="0" smtClean="0">
                <a:latin typeface="Palatino Linotype" pitchFamily="18" charset="0"/>
                <a:cs typeface="Times New Roman" pitchFamily="18" charset="0"/>
              </a:rPr>
              <a:t>pyramid</a:t>
            </a:r>
          </a:p>
          <a:p>
            <a:pPr marL="228600" lvl="1">
              <a:spcBef>
                <a:spcPts val="1000"/>
              </a:spcBef>
              <a:buFont typeface="Wingdings" pitchFamily="2" charset="2"/>
              <a:buChar char="§"/>
              <a:defRP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smtClean="0">
                <a:latin typeface="Palatino Linotype" pitchFamily="18" charset="0"/>
                <a:cs typeface="Times New Roman" pitchFamily="18" charset="0"/>
              </a:rPr>
              <a:t>Combined</a:t>
            </a:r>
            <a:r>
              <a:rPr lang="en-US" altLang="en-US" dirty="0">
                <a:latin typeface="Palatino Linotype" pitchFamily="18" charset="0"/>
                <a:cs typeface="Times New Roman" pitchFamily="18" charset="0"/>
              </a:rPr>
              <a:t> </a:t>
            </a:r>
            <a:r>
              <a:rPr lang="en-US" altLang="en-US" dirty="0" smtClean="0">
                <a:latin typeface="Palatino Linotype" pitchFamily="18" charset="0"/>
                <a:cs typeface="Times New Roman" pitchFamily="18" charset="0"/>
              </a:rPr>
              <a:t>- Combination </a:t>
            </a:r>
            <a:r>
              <a:rPr lang="en-US" altLang="en-US" dirty="0">
                <a:latin typeface="Palatino Linotype" pitchFamily="18" charset="0"/>
                <a:cs typeface="Times New Roman" pitchFamily="18" charset="0"/>
              </a:rPr>
              <a:t>of longitudinal and transverse fractures</a:t>
            </a:r>
            <a:endParaRPr lang="en-US" altLang="en-US" dirty="0">
              <a:latin typeface="Palatino Linotype" pitchFamily="18" charset="0"/>
              <a:cs typeface="Times New Roman" pitchFamily="18" charset="0"/>
            </a:endParaRPr>
          </a:p>
          <a:p>
            <a:pPr eaLnBrk="1" hangingPunct="1"/>
            <a:endParaRPr lang="en-US" altLang="en-US" dirty="0"/>
          </a:p>
        </p:txBody>
      </p:sp>
      <p:sp>
        <p:nvSpPr>
          <p:cNvPr id="4" name="Title 1"/>
          <p:cNvSpPr txBox="1">
            <a:spLocks/>
          </p:cNvSpPr>
          <p:nvPr/>
        </p:nvSpPr>
        <p:spPr>
          <a:xfrm>
            <a:off x="0" y="0"/>
            <a:ext cx="12192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prstClr val="white"/>
                </a:solidFill>
                <a:latin typeface="Palatino Linotype" pitchFamily="18" charset="0"/>
              </a:rPr>
              <a:t>Temporal bone fractures</a:t>
            </a:r>
            <a:endParaRPr lang="en-US" sz="3500" b="1" dirty="0">
              <a:solidFill>
                <a:prstClr val="white"/>
              </a:solidFill>
              <a:latin typeface="Palatino Linotype" pitchFamily="18" charset="0"/>
            </a:endParaRPr>
          </a:p>
        </p:txBody>
      </p:sp>
    </p:spTree>
    <p:extLst>
      <p:ext uri="{BB962C8B-B14F-4D97-AF65-F5344CB8AC3E}">
        <p14:creationId xmlns:p14="http://schemas.microsoft.com/office/powerpoint/2010/main" val="24039175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Content Placeholder 1">
            <a:extLst>
              <a:ext uri="{FF2B5EF4-FFF2-40B4-BE49-F238E27FC236}">
                <a16:creationId xmlns="" xmlns:a16="http://schemas.microsoft.com/office/drawing/2014/main" id="{2ADFBAA0-18F2-4951-962A-92C3735A2309}"/>
              </a:ext>
            </a:extLst>
          </p:cNvPr>
          <p:cNvSpPr>
            <a:spLocks noGrp="1"/>
          </p:cNvSpPr>
          <p:nvPr>
            <p:ph idx="1"/>
          </p:nvPr>
        </p:nvSpPr>
        <p:spPr>
          <a:xfrm>
            <a:off x="598055" y="1219198"/>
            <a:ext cx="11001278" cy="5461002"/>
          </a:xfrm>
        </p:spPr>
        <p:txBody>
          <a:bodyPr>
            <a:noAutofit/>
          </a:bodyPr>
          <a:lstStyle/>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They occur in 80% of all temporal bone fractures</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sr-Cyrl-R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Bilateral in 23% of the cases</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This type of fracture </a:t>
            </a:r>
            <a:r>
              <a:rPr lang="en-US" altLang="en-US" dirty="0">
                <a:latin typeface="Palatino Linotype" pitchFamily="18" charset="0"/>
                <a:cs typeface="Times New Roman" pitchFamily="18" charset="0"/>
              </a:rPr>
              <a:t>typically </a:t>
            </a:r>
            <a:r>
              <a:rPr lang="en-US" altLang="en-US" dirty="0">
                <a:latin typeface="Palatino Linotype" pitchFamily="18" charset="0"/>
                <a:cs typeface="Times New Roman" pitchFamily="18" charset="0"/>
              </a:rPr>
              <a:t>starts from the </a:t>
            </a:r>
            <a:r>
              <a:rPr lang="en-US" altLang="en-US" dirty="0">
                <a:latin typeface="Palatino Linotype" pitchFamily="18" charset="0"/>
                <a:cs typeface="Times New Roman" pitchFamily="18" charset="0"/>
              </a:rPr>
              <a:t>squamous part </a:t>
            </a:r>
            <a:r>
              <a:rPr lang="en-US" altLang="en-US" dirty="0">
                <a:latin typeface="Palatino Linotype" pitchFamily="18" charset="0"/>
                <a:cs typeface="Times New Roman" pitchFamily="18" charset="0"/>
              </a:rPr>
              <a:t>of the temporal bone, goes over the posterior upper wall of the external auditory canal, then over the roof of the </a:t>
            </a:r>
            <a:r>
              <a:rPr lang="en-US" altLang="en-US" dirty="0">
                <a:latin typeface="Palatino Linotype" pitchFamily="18" charset="0"/>
                <a:cs typeface="Times New Roman" pitchFamily="18" charset="0"/>
              </a:rPr>
              <a:t>tympanic cavity, </a:t>
            </a:r>
            <a:r>
              <a:rPr lang="en-US" altLang="en-US" dirty="0">
                <a:latin typeface="Palatino Linotype" pitchFamily="18" charset="0"/>
                <a:cs typeface="Times New Roman" pitchFamily="18" charset="0"/>
              </a:rPr>
              <a:t>then along the carotid canal towards the middle cranial fossa</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Labyrinth capsule is not affected</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The </a:t>
            </a:r>
            <a:r>
              <a:rPr lang="en-US" altLang="en-US" dirty="0" err="1">
                <a:latin typeface="Palatino Linotype" pitchFamily="18" charset="0"/>
                <a:cs typeface="Times New Roman" pitchFamily="18" charset="0"/>
              </a:rPr>
              <a:t>dura</a:t>
            </a:r>
            <a:r>
              <a:rPr lang="en-US" altLang="en-US" dirty="0">
                <a:latin typeface="Palatino Linotype" pitchFamily="18" charset="0"/>
                <a:cs typeface="Times New Roman" pitchFamily="18" charset="0"/>
              </a:rPr>
              <a:t> </a:t>
            </a:r>
            <a:r>
              <a:rPr lang="en-US" altLang="en-US" dirty="0">
                <a:latin typeface="Palatino Linotype" pitchFamily="18" charset="0"/>
                <a:cs typeface="Times New Roman" pitchFamily="18" charset="0"/>
              </a:rPr>
              <a:t>mater can </a:t>
            </a:r>
            <a:r>
              <a:rPr lang="en-US" altLang="en-US" dirty="0">
                <a:latin typeface="Palatino Linotype" pitchFamily="18" charset="0"/>
                <a:cs typeface="Times New Roman" pitchFamily="18" charset="0"/>
              </a:rPr>
              <a:t>be damaged, which leads to the </a:t>
            </a:r>
            <a:r>
              <a:rPr lang="en-US" altLang="en-US" dirty="0">
                <a:latin typeface="Palatino Linotype" pitchFamily="18" charset="0"/>
                <a:cs typeface="Times New Roman" pitchFamily="18" charset="0"/>
              </a:rPr>
              <a:t>leakage </a:t>
            </a:r>
            <a:r>
              <a:rPr lang="en-US" altLang="en-US" dirty="0">
                <a:latin typeface="Palatino Linotype" pitchFamily="18" charset="0"/>
                <a:cs typeface="Times New Roman" pitchFamily="18" charset="0"/>
              </a:rPr>
              <a:t>of cerebrospinal fluid in the middle ear</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In 25% of the cases facial nerve is damaged</a:t>
            </a:r>
            <a:r>
              <a:rPr lang="sr-Cyrl-RS" altLang="en-US" dirty="0">
                <a:latin typeface="Palatino Linotype" pitchFamily="18" charset="0"/>
                <a:cs typeface="Times New Roman" pitchFamily="18" charset="0"/>
              </a:rPr>
              <a:t>.</a:t>
            </a:r>
            <a:endParaRPr lang="en-US" altLang="en-US" dirty="0">
              <a:latin typeface="Palatino Linotype" pitchFamily="18" charset="0"/>
              <a:cs typeface="Times New Roman" pitchFamily="18" charset="0"/>
            </a:endParaRPr>
          </a:p>
        </p:txBody>
      </p:sp>
      <p:sp>
        <p:nvSpPr>
          <p:cNvPr id="4"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Longitudinal fracture</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2270706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 xmlns:a16="http://schemas.microsoft.com/office/drawing/2014/main" id="{E73EA733-28A7-4D84-9D3A-5140855EA059}"/>
              </a:ext>
            </a:extLst>
          </p:cNvPr>
          <p:cNvSpPr>
            <a:spLocks noGrp="1"/>
          </p:cNvSpPr>
          <p:nvPr>
            <p:ph idx="1"/>
          </p:nvPr>
        </p:nvSpPr>
        <p:spPr/>
        <p:txBody>
          <a:bodyPr/>
          <a:lstStyle/>
          <a:p>
            <a:pPr marL="228600" lvl="1">
              <a:spcBef>
                <a:spcPts val="1000"/>
              </a:spcBef>
              <a:buFont typeface="Wingdings" pitchFamily="2" charset="2"/>
              <a:buChar char="§"/>
            </a:pPr>
            <a:r>
              <a:rPr lang="en-US" altLang="en-US" dirty="0">
                <a:latin typeface="Palatino Linotype" pitchFamily="18" charset="0"/>
                <a:cs typeface="Times New Roman" pitchFamily="18" charset="0"/>
              </a:rPr>
              <a:t>Injuries of the </a:t>
            </a:r>
            <a:r>
              <a:rPr lang="en-US" altLang="en-US" dirty="0" smtClean="0">
                <a:latin typeface="Palatino Linotype" pitchFamily="18" charset="0"/>
                <a:cs typeface="Times New Roman" pitchFamily="18" charset="0"/>
              </a:rPr>
              <a:t>auricle</a:t>
            </a:r>
          </a:p>
          <a:p>
            <a:pPr marL="228600" lvl="1">
              <a:spcBef>
                <a:spcPts val="1000"/>
              </a:spcBef>
              <a:buFont typeface="Wingdings" pitchFamily="2" charset="2"/>
              <a:buChar cha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smtClean="0">
                <a:latin typeface="Palatino Linotype" pitchFamily="18" charset="0"/>
                <a:cs typeface="Times New Roman" pitchFamily="18" charset="0"/>
              </a:rPr>
              <a:t>Injuries of the external ear canal</a:t>
            </a: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pPr>
            <a:endParaRPr lang="en-US" altLang="en-US" dirty="0">
              <a:latin typeface="Palatino Linotype" pitchFamily="18" charset="0"/>
              <a:cs typeface="Times New Roman" pitchFamily="18" charset="0"/>
            </a:endParaRPr>
          </a:p>
        </p:txBody>
      </p:sp>
      <p:sp>
        <p:nvSpPr>
          <p:cNvPr id="4"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Injuries of the external ear</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10847104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ontent Placeholder 1">
            <a:extLst>
              <a:ext uri="{FF2B5EF4-FFF2-40B4-BE49-F238E27FC236}">
                <a16:creationId xmlns="" xmlns:a16="http://schemas.microsoft.com/office/drawing/2014/main" id="{B087D3AF-6749-4AEE-89D7-A3F8646623B2}"/>
              </a:ext>
            </a:extLst>
          </p:cNvPr>
          <p:cNvSpPr>
            <a:spLocks noGrp="1"/>
          </p:cNvSpPr>
          <p:nvPr>
            <p:ph idx="1"/>
          </p:nvPr>
        </p:nvSpPr>
        <p:spPr>
          <a:xfrm>
            <a:off x="618067" y="1065026"/>
            <a:ext cx="10998200" cy="5615174"/>
          </a:xfrm>
        </p:spPr>
        <p:txBody>
          <a:bodyPr>
            <a:normAutofit/>
          </a:bodyPr>
          <a:lstStyle/>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Clinical presentation</a:t>
            </a:r>
          </a:p>
          <a:p>
            <a:pPr marL="800100" lvl="2" indent="-342900">
              <a:spcBef>
                <a:spcPts val="1000"/>
              </a:spcBef>
              <a:defRPr/>
            </a:pPr>
            <a:r>
              <a:rPr lang="en-US" altLang="en-US" sz="2400" dirty="0" smtClean="0">
                <a:solidFill>
                  <a:schemeClr val="accent1"/>
                </a:solidFill>
                <a:latin typeface="Palatino Linotype" pitchFamily="18" charset="0"/>
                <a:cs typeface="Times New Roman" pitchFamily="18" charset="0"/>
              </a:rPr>
              <a:t>First </a:t>
            </a:r>
            <a:r>
              <a:rPr lang="en-US" altLang="en-US" sz="2400" dirty="0">
                <a:solidFill>
                  <a:schemeClr val="accent1"/>
                </a:solidFill>
                <a:latin typeface="Palatino Linotype" pitchFamily="18" charset="0"/>
                <a:cs typeface="Times New Roman" pitchFamily="18" charset="0"/>
              </a:rPr>
              <a:t>phase </a:t>
            </a:r>
            <a:r>
              <a:rPr lang="sr-Cyrl-RS" altLang="en-US" sz="2400" dirty="0">
                <a:solidFill>
                  <a:schemeClr val="accent1"/>
                </a:solidFill>
                <a:latin typeface="Palatino Linotype" pitchFamily="18" charset="0"/>
                <a:cs typeface="Times New Roman" pitchFamily="18" charset="0"/>
              </a:rPr>
              <a:t>– </a:t>
            </a:r>
            <a:r>
              <a:rPr lang="en-US" altLang="en-US" sz="2400" dirty="0">
                <a:solidFill>
                  <a:schemeClr val="accent1"/>
                </a:solidFill>
                <a:latin typeface="Palatino Linotype" pitchFamily="18" charset="0"/>
                <a:cs typeface="Times New Roman" pitchFamily="18" charset="0"/>
              </a:rPr>
              <a:t>Neurosurgical phase</a:t>
            </a:r>
            <a:endParaRPr lang="sr-Cyrl-RS" altLang="en-US" sz="2400" dirty="0">
              <a:solidFill>
                <a:schemeClr val="accent1"/>
              </a:solidFill>
              <a:latin typeface="Palatino Linotype" pitchFamily="18" charset="0"/>
              <a:cs typeface="Times New Roman" pitchFamily="18" charset="0"/>
            </a:endParaRPr>
          </a:p>
          <a:p>
            <a:pPr marL="1257300" lvl="3" indent="-342900">
              <a:spcBef>
                <a:spcPts val="1000"/>
              </a:spcBef>
              <a:buFont typeface="Courier New" pitchFamily="49" charset="0"/>
              <a:buChar char="o"/>
              <a:defRPr/>
            </a:pPr>
            <a:r>
              <a:rPr lang="en-US" altLang="en-US" sz="2400" dirty="0">
                <a:latin typeface="Palatino Linotype" pitchFamily="18" charset="0"/>
                <a:cs typeface="Times New Roman" pitchFamily="18" charset="0"/>
              </a:rPr>
              <a:t>Symptoms of the basilar </a:t>
            </a:r>
            <a:r>
              <a:rPr lang="en-US" altLang="en-US" sz="2400" dirty="0">
                <a:latin typeface="Palatino Linotype" pitchFamily="18" charset="0"/>
                <a:cs typeface="Times New Roman" pitchFamily="18" charset="0"/>
              </a:rPr>
              <a:t>skull </a:t>
            </a:r>
            <a:r>
              <a:rPr lang="en-US" altLang="en-US" sz="2400" dirty="0">
                <a:latin typeface="Palatino Linotype" pitchFamily="18" charset="0"/>
                <a:cs typeface="Times New Roman" pitchFamily="18" charset="0"/>
              </a:rPr>
              <a:t>fractures, traumatic shock</a:t>
            </a:r>
            <a:r>
              <a:rPr lang="sr-Cyrl-RS" altLang="en-US" sz="2400" dirty="0">
                <a:latin typeface="Palatino Linotype" pitchFamily="18" charset="0"/>
                <a:cs typeface="Times New Roman" pitchFamily="18" charset="0"/>
              </a:rPr>
              <a:t>.</a:t>
            </a:r>
            <a:endParaRPr lang="en-US" altLang="en-US" sz="2400" dirty="0">
              <a:latin typeface="Palatino Linotype" pitchFamily="18" charset="0"/>
              <a:cs typeface="Times New Roman" pitchFamily="18" charset="0"/>
            </a:endParaRPr>
          </a:p>
          <a:p>
            <a:pPr marL="1257300" lvl="3" indent="-342900">
              <a:spcBef>
                <a:spcPts val="1000"/>
              </a:spcBef>
              <a:buFont typeface="Courier New" pitchFamily="49" charset="0"/>
              <a:buChar char="o"/>
              <a:defRPr/>
            </a:pPr>
            <a:r>
              <a:rPr lang="en-US" altLang="en-US" sz="2400" dirty="0">
                <a:latin typeface="Palatino Linotype" pitchFamily="18" charset="0"/>
                <a:cs typeface="Times New Roman" pitchFamily="18" charset="0"/>
              </a:rPr>
              <a:t>Signs of cerebral concussion/contusion</a:t>
            </a:r>
            <a:r>
              <a:rPr lang="sr-Cyrl-RS" altLang="en-US" sz="2400" dirty="0">
                <a:latin typeface="Palatino Linotype" pitchFamily="18" charset="0"/>
                <a:cs typeface="Times New Roman" pitchFamily="18" charset="0"/>
              </a:rPr>
              <a:t>.</a:t>
            </a:r>
            <a:endParaRPr lang="en-US" altLang="en-US" sz="2400" dirty="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800100" lvl="2" indent="-342900">
              <a:spcBef>
                <a:spcPts val="1000"/>
              </a:spcBef>
              <a:defRPr/>
            </a:pPr>
            <a:r>
              <a:rPr lang="en-US" altLang="en-US" sz="2400" dirty="0">
                <a:solidFill>
                  <a:schemeClr val="accent1"/>
                </a:solidFill>
                <a:latin typeface="Palatino Linotype" pitchFamily="18" charset="0"/>
                <a:cs typeface="Times New Roman" pitchFamily="18" charset="0"/>
              </a:rPr>
              <a:t>Second phase </a:t>
            </a:r>
            <a:r>
              <a:rPr lang="sr-Cyrl-RS" altLang="en-US" sz="2400" dirty="0">
                <a:solidFill>
                  <a:schemeClr val="accent1"/>
                </a:solidFill>
                <a:latin typeface="Palatino Linotype" pitchFamily="18" charset="0"/>
                <a:cs typeface="Times New Roman" pitchFamily="18" charset="0"/>
              </a:rPr>
              <a:t>– </a:t>
            </a:r>
            <a:r>
              <a:rPr lang="en-US" altLang="en-US" sz="2400" dirty="0" err="1">
                <a:solidFill>
                  <a:schemeClr val="accent1"/>
                </a:solidFill>
                <a:latin typeface="Palatino Linotype" pitchFamily="18" charset="0"/>
                <a:cs typeface="Times New Roman" pitchFamily="18" charset="0"/>
              </a:rPr>
              <a:t>Otologic</a:t>
            </a:r>
            <a:r>
              <a:rPr lang="en-US" altLang="en-US" sz="2400" dirty="0">
                <a:solidFill>
                  <a:schemeClr val="accent1"/>
                </a:solidFill>
                <a:latin typeface="Palatino Linotype" pitchFamily="18" charset="0"/>
                <a:cs typeface="Times New Roman" pitchFamily="18" charset="0"/>
              </a:rPr>
              <a:t> phase</a:t>
            </a:r>
            <a:endParaRPr lang="en-US" altLang="en-US" sz="2400" dirty="0">
              <a:solidFill>
                <a:schemeClr val="accent1"/>
              </a:solidFill>
              <a:latin typeface="Palatino Linotype" pitchFamily="18" charset="0"/>
              <a:cs typeface="Times New Roman" pitchFamily="18" charset="0"/>
            </a:endParaRPr>
          </a:p>
          <a:p>
            <a:pPr marL="1257300" lvl="3" indent="-342900">
              <a:spcBef>
                <a:spcPts val="1000"/>
              </a:spcBef>
              <a:buFont typeface="Courier New" pitchFamily="49" charset="0"/>
              <a:buChar char="o"/>
              <a:defRPr/>
            </a:pPr>
            <a:r>
              <a:rPr lang="en-US" altLang="en-US" sz="2400" dirty="0" err="1">
                <a:latin typeface="Palatino Linotype" pitchFamily="18" charset="0"/>
                <a:cs typeface="Times New Roman" pitchFamily="18" charset="0"/>
              </a:rPr>
              <a:t>Otorrhagia</a:t>
            </a:r>
            <a:r>
              <a:rPr lang="en-US" altLang="en-US" sz="2400" dirty="0">
                <a:latin typeface="Palatino Linotype" pitchFamily="18" charset="0"/>
                <a:cs typeface="Times New Roman" pitchFamily="18" charset="0"/>
              </a:rPr>
              <a:t>, </a:t>
            </a:r>
            <a:r>
              <a:rPr lang="en-US" altLang="en-US" sz="2400" dirty="0" err="1">
                <a:latin typeface="Palatino Linotype" pitchFamily="18" charset="0"/>
                <a:cs typeface="Times New Roman" pitchFamily="18" charset="0"/>
              </a:rPr>
              <a:t>oto-liquorrhea</a:t>
            </a:r>
            <a:r>
              <a:rPr lang="en-US" altLang="en-US" sz="2400" dirty="0">
                <a:latin typeface="Palatino Linotype" pitchFamily="18" charset="0"/>
                <a:cs typeface="Times New Roman" pitchFamily="18" charset="0"/>
              </a:rPr>
              <a:t>, hearing loss, facial nerve paralysis (few hours or days after the injury). </a:t>
            </a:r>
            <a:endParaRPr lang="en-US" altLang="en-US" sz="2400" dirty="0" smtClean="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smtClean="0">
                <a:latin typeface="Palatino Linotype" pitchFamily="18" charset="0"/>
                <a:cs typeface="Times New Roman" pitchFamily="18" charset="0"/>
              </a:rPr>
              <a:t>Diagnosis</a:t>
            </a:r>
          </a:p>
          <a:p>
            <a:pPr marL="800100" lvl="2" indent="-342900">
              <a:spcBef>
                <a:spcPts val="1000"/>
              </a:spcBef>
              <a:defRPr/>
            </a:pPr>
            <a:r>
              <a:rPr lang="en-US" altLang="en-US" sz="2400" dirty="0">
                <a:latin typeface="Palatino Linotype" pitchFamily="18" charset="0"/>
                <a:cs typeface="Times New Roman" pitchFamily="18" charset="0"/>
              </a:rPr>
              <a:t>Anamnesis</a:t>
            </a:r>
          </a:p>
          <a:p>
            <a:pPr marL="800100" lvl="2" indent="-342900">
              <a:spcBef>
                <a:spcPts val="1000"/>
              </a:spcBef>
              <a:defRPr/>
            </a:pPr>
            <a:r>
              <a:rPr lang="en-US" altLang="en-US" sz="2400" dirty="0">
                <a:latin typeface="Palatino Linotype" pitchFamily="18" charset="0"/>
                <a:cs typeface="Times New Roman" pitchFamily="18" charset="0"/>
              </a:rPr>
              <a:t>Neurosurgeon, neurologist</a:t>
            </a:r>
          </a:p>
          <a:p>
            <a:pPr marL="800100" lvl="2" indent="-342900">
              <a:spcBef>
                <a:spcPts val="1000"/>
              </a:spcBef>
              <a:defRPr/>
            </a:pPr>
            <a:r>
              <a:rPr lang="en-US" altLang="en-US" sz="2400" dirty="0">
                <a:latin typeface="Palatino Linotype" pitchFamily="18" charset="0"/>
                <a:cs typeface="Times New Roman" pitchFamily="18" charset="0"/>
              </a:rPr>
              <a:t>ENT examination </a:t>
            </a:r>
          </a:p>
          <a:p>
            <a:pPr marL="800100" lvl="2" indent="-342900">
              <a:spcBef>
                <a:spcPts val="1000"/>
              </a:spcBef>
              <a:defRPr/>
            </a:pPr>
            <a:r>
              <a:rPr lang="en-US" altLang="en-US" sz="2400" dirty="0">
                <a:latin typeface="Palatino Linotype" pitchFamily="18" charset="0"/>
                <a:cs typeface="Times New Roman" pitchFamily="18" charset="0"/>
              </a:rPr>
              <a:t>Additional testing (CT, audiometry, vestibular function tests)</a:t>
            </a:r>
          </a:p>
          <a:p>
            <a:pPr marL="228600" lvl="1">
              <a:spcBef>
                <a:spcPts val="1000"/>
              </a:spcBef>
              <a:buFont typeface="Wingdings" pitchFamily="2" charset="2"/>
              <a:buChar char="§"/>
              <a:defRP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dirty="0">
              <a:latin typeface="Palatino Linotype" pitchFamily="18" charset="0"/>
              <a:cs typeface="Times New Roman" pitchFamily="18" charset="0"/>
            </a:endParaRPr>
          </a:p>
        </p:txBody>
      </p:sp>
      <p:sp>
        <p:nvSpPr>
          <p:cNvPr id="4"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Longitudinal fracture</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18628996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Content Placeholder 1">
            <a:extLst>
              <a:ext uri="{FF2B5EF4-FFF2-40B4-BE49-F238E27FC236}">
                <a16:creationId xmlns="" xmlns:a16="http://schemas.microsoft.com/office/drawing/2014/main" id="{808F1E54-1024-4074-B332-72336614BC6A}"/>
              </a:ext>
            </a:extLst>
          </p:cNvPr>
          <p:cNvSpPr>
            <a:spLocks noGrp="1"/>
          </p:cNvSpPr>
          <p:nvPr>
            <p:ph idx="1"/>
          </p:nvPr>
        </p:nvSpPr>
        <p:spPr>
          <a:xfrm>
            <a:off x="609600" y="1283759"/>
            <a:ext cx="10972800" cy="5083174"/>
          </a:xfrm>
        </p:spPr>
        <p:txBody>
          <a:bodyPr>
            <a:normAutofit/>
          </a:bodyPr>
          <a:lstStyle/>
          <a:p>
            <a:pPr marL="228600" lvl="1">
              <a:spcBef>
                <a:spcPts val="1000"/>
              </a:spcBef>
              <a:buFont typeface="Wingdings" pitchFamily="2" charset="2"/>
              <a:buChar char="§"/>
              <a:defRPr/>
            </a:pPr>
            <a:r>
              <a:rPr lang="en-US" altLang="en-US" b="1" dirty="0" err="1">
                <a:latin typeface="Palatino Linotype" pitchFamily="18" charset="0"/>
                <a:cs typeface="Times New Roman" pitchFamily="18" charset="0"/>
              </a:rPr>
              <a:t>Otoscopy</a:t>
            </a:r>
            <a:r>
              <a:rPr lang="en-US" altLang="en-US" b="1" dirty="0">
                <a:latin typeface="Palatino Linotype" pitchFamily="18" charset="0"/>
                <a:cs typeface="Times New Roman" pitchFamily="18" charset="0"/>
              </a:rPr>
              <a:t>:</a:t>
            </a:r>
            <a:r>
              <a:rPr lang="en-US" altLang="en-US" dirty="0">
                <a:latin typeface="Palatino Linotype" pitchFamily="18" charset="0"/>
                <a:cs typeface="Times New Roman" pitchFamily="18" charset="0"/>
              </a:rPr>
              <a:t> </a:t>
            </a:r>
            <a:r>
              <a:rPr lang="en-US" altLang="en-US" dirty="0">
                <a:latin typeface="Palatino Linotype" pitchFamily="18" charset="0"/>
                <a:cs typeface="Times New Roman" pitchFamily="18" charset="0"/>
              </a:rPr>
              <a:t>The </a:t>
            </a:r>
            <a:r>
              <a:rPr lang="en-US" altLang="en-US" dirty="0">
                <a:latin typeface="Palatino Linotype" pitchFamily="18" charset="0"/>
                <a:cs typeface="Times New Roman" pitchFamily="18" charset="0"/>
              </a:rPr>
              <a:t>presence of blood in the external auditory canal, lacerations on the skin of the external auditory canal, rupture of the eardrum, </a:t>
            </a:r>
            <a:r>
              <a:rPr lang="en-US" altLang="en-US" dirty="0" err="1">
                <a:latin typeface="Palatino Linotype" pitchFamily="18" charset="0"/>
                <a:cs typeface="Times New Roman" pitchFamily="18" charset="0"/>
              </a:rPr>
              <a:t>oto-liquorrhea</a:t>
            </a:r>
            <a:r>
              <a:rPr lang="sr-Cyrl-RS" altLang="en-US" dirty="0">
                <a:latin typeface="Palatino Linotype" pitchFamily="18" charset="0"/>
                <a:cs typeface="Times New Roman" pitchFamily="18" charset="0"/>
              </a:rPr>
              <a:t>.</a:t>
            </a: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Facial paralysis in 25 % of the cases</a:t>
            </a:r>
            <a:r>
              <a:rPr lang="sr-Cyrl-RS" altLang="en-US" dirty="0" smtClean="0">
                <a:latin typeface="Palatino Linotype" pitchFamily="18" charset="0"/>
                <a:cs typeface="Times New Roman" pitchFamily="18" charset="0"/>
              </a:rPr>
              <a:t>.</a:t>
            </a:r>
            <a:endParaRPr lang="en-US" altLang="en-US" dirty="0">
              <a:latin typeface="Palatino Linotype" pitchFamily="18" charset="0"/>
              <a:cs typeface="Times New Roman" pitchFamily="18" charset="0"/>
            </a:endParaRPr>
          </a:p>
        </p:txBody>
      </p:sp>
      <p:sp>
        <p:nvSpPr>
          <p:cNvPr id="3"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Longitudinal fracture</a:t>
            </a:r>
            <a:endParaRPr lang="en-US" sz="3500" b="1" dirty="0">
              <a:solidFill>
                <a:srgbClr val="000099"/>
              </a:solidFill>
              <a:latin typeface="Palatino Linotype" pitchFamily="18" charset="0"/>
            </a:endParaRPr>
          </a:p>
        </p:txBody>
      </p:sp>
      <p:pic>
        <p:nvPicPr>
          <p:cNvPr id="4" name="Picture 2">
            <a:extLst>
              <a:ext uri="{FF2B5EF4-FFF2-40B4-BE49-F238E27FC236}">
                <a16:creationId xmlns="" xmlns:a16="http://schemas.microsoft.com/office/drawing/2014/main" id="{3E9731E8-9EA0-46CA-9849-C2D34C8220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5717" r="52779"/>
          <a:stretch>
            <a:fillRect/>
          </a:stretch>
        </p:blipFill>
        <p:spPr>
          <a:xfrm>
            <a:off x="3819053" y="2878543"/>
            <a:ext cx="4553894" cy="3907105"/>
          </a:xfrm>
          <a:prstGeom prst="rect">
            <a:avLst/>
          </a:prstGeom>
        </p:spPr>
      </p:pic>
    </p:spTree>
    <p:extLst>
      <p:ext uri="{BB962C8B-B14F-4D97-AF65-F5344CB8AC3E}">
        <p14:creationId xmlns:p14="http://schemas.microsoft.com/office/powerpoint/2010/main" val="41656419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1">
            <a:extLst>
              <a:ext uri="{FF2B5EF4-FFF2-40B4-BE49-F238E27FC236}">
                <a16:creationId xmlns="" xmlns:a16="http://schemas.microsoft.com/office/drawing/2014/main" id="{CE6036ED-5B73-49E2-B3AB-4906214AA586}"/>
              </a:ext>
            </a:extLst>
          </p:cNvPr>
          <p:cNvSpPr>
            <a:spLocks noGrp="1"/>
          </p:cNvSpPr>
          <p:nvPr>
            <p:ph idx="1"/>
          </p:nvPr>
        </p:nvSpPr>
        <p:spPr>
          <a:xfrm>
            <a:off x="838199" y="1219197"/>
            <a:ext cx="10761133" cy="4936069"/>
          </a:xfrm>
        </p:spPr>
        <p:txBody>
          <a:bodyPr/>
          <a:lstStyle/>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Treatment </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800100" lvl="2" indent="-342900">
              <a:spcBef>
                <a:spcPts val="1000"/>
              </a:spcBef>
              <a:defRPr/>
            </a:pPr>
            <a:r>
              <a:rPr lang="en-US" altLang="en-US" sz="2400" dirty="0">
                <a:latin typeface="Palatino Linotype" pitchFamily="18" charset="0"/>
                <a:cs typeface="Times New Roman" pitchFamily="18" charset="0"/>
              </a:rPr>
              <a:t>Airway management, </a:t>
            </a:r>
            <a:r>
              <a:rPr lang="en-US" altLang="en-US" sz="2400" dirty="0" err="1">
                <a:latin typeface="Palatino Linotype" pitchFamily="18" charset="0"/>
                <a:cs typeface="Times New Roman" pitchFamily="18" charset="0"/>
              </a:rPr>
              <a:t>antishock</a:t>
            </a:r>
            <a:r>
              <a:rPr lang="en-US" altLang="en-US" sz="2400" dirty="0">
                <a:latin typeface="Palatino Linotype" pitchFamily="18" charset="0"/>
                <a:cs typeface="Times New Roman" pitchFamily="18" charset="0"/>
              </a:rPr>
              <a:t> therapy</a:t>
            </a:r>
            <a:r>
              <a:rPr lang="sr-Cyrl-RS" altLang="en-US" sz="2400" dirty="0">
                <a:latin typeface="Palatino Linotype" pitchFamily="18" charset="0"/>
                <a:cs typeface="Times New Roman" pitchFamily="18" charset="0"/>
              </a:rPr>
              <a:t>.</a:t>
            </a:r>
            <a:endParaRPr lang="en-US" altLang="en-US" sz="2400" dirty="0">
              <a:latin typeface="Palatino Linotype" pitchFamily="18" charset="0"/>
              <a:cs typeface="Times New Roman" pitchFamily="18" charset="0"/>
            </a:endParaRPr>
          </a:p>
          <a:p>
            <a:pPr marL="800100" lvl="2" indent="-342900">
              <a:spcBef>
                <a:spcPts val="1000"/>
              </a:spcBef>
              <a:defRPr/>
            </a:pPr>
            <a:r>
              <a:rPr lang="en-US" altLang="en-US" sz="2400" dirty="0">
                <a:latin typeface="Palatino Linotype" pitchFamily="18" charset="0"/>
                <a:cs typeface="Times New Roman" pitchFamily="18" charset="0"/>
              </a:rPr>
              <a:t>The ear </a:t>
            </a:r>
            <a:r>
              <a:rPr lang="en-US" altLang="en-US" sz="2400" dirty="0">
                <a:latin typeface="Palatino Linotype" pitchFamily="18" charset="0"/>
                <a:cs typeface="Times New Roman" pitchFamily="18" charset="0"/>
              </a:rPr>
              <a:t>should </a:t>
            </a:r>
            <a:r>
              <a:rPr lang="en-US" altLang="en-US" sz="2400" dirty="0">
                <a:latin typeface="Palatino Linotype" pitchFamily="18" charset="0"/>
                <a:cs typeface="Times New Roman" pitchFamily="18" charset="0"/>
              </a:rPr>
              <a:t>not be rinsed, a sterile strip is not placed in the ear due to possible complications</a:t>
            </a:r>
            <a:r>
              <a:rPr lang="sr-Cyrl-RS" altLang="en-US" sz="2400" dirty="0">
                <a:latin typeface="Palatino Linotype" pitchFamily="18" charset="0"/>
                <a:cs typeface="Times New Roman" pitchFamily="18" charset="0"/>
              </a:rPr>
              <a:t>.</a:t>
            </a:r>
            <a:endParaRPr lang="en-US" altLang="en-US" sz="2400" dirty="0">
              <a:latin typeface="Palatino Linotype" pitchFamily="18" charset="0"/>
              <a:cs typeface="Times New Roman" pitchFamily="18" charset="0"/>
            </a:endParaRPr>
          </a:p>
          <a:p>
            <a:pPr marL="800100" lvl="2" indent="-342900">
              <a:spcBef>
                <a:spcPts val="1000"/>
              </a:spcBef>
              <a:defRPr/>
            </a:pPr>
            <a:r>
              <a:rPr lang="en-US" altLang="en-US" sz="2400" dirty="0">
                <a:latin typeface="Palatino Linotype" pitchFamily="18" charset="0"/>
                <a:cs typeface="Times New Roman" pitchFamily="18" charset="0"/>
              </a:rPr>
              <a:t>Antibiotics, </a:t>
            </a:r>
            <a:r>
              <a:rPr lang="en-US" altLang="en-US" sz="2400" dirty="0" err="1">
                <a:latin typeface="Palatino Linotype" pitchFamily="18" charset="0"/>
                <a:cs typeface="Times New Roman" pitchFamily="18" charset="0"/>
              </a:rPr>
              <a:t>TT</a:t>
            </a:r>
            <a:r>
              <a:rPr lang="sr-Cyrl-RS" altLang="en-US" sz="2400" dirty="0">
                <a:latin typeface="Palatino Linotype" pitchFamily="18" charset="0"/>
                <a:cs typeface="Times New Roman" pitchFamily="18" charset="0"/>
              </a:rPr>
              <a:t>.</a:t>
            </a:r>
            <a:endParaRPr lang="en-US" altLang="en-US" sz="2400" dirty="0">
              <a:latin typeface="Palatino Linotype" pitchFamily="18" charset="0"/>
              <a:cs typeface="Times New Roman" pitchFamily="18" charset="0"/>
            </a:endParaRPr>
          </a:p>
          <a:p>
            <a:pPr marL="800100" lvl="2" indent="-342900">
              <a:spcBef>
                <a:spcPts val="1000"/>
              </a:spcBef>
              <a:defRPr/>
            </a:pPr>
            <a:r>
              <a:rPr lang="en-US" altLang="en-US" sz="2400" dirty="0" err="1">
                <a:latin typeface="Palatino Linotype" pitchFamily="18" charset="0"/>
                <a:cs typeface="Times New Roman" pitchFamily="18" charset="0"/>
              </a:rPr>
              <a:t>Otological</a:t>
            </a:r>
            <a:r>
              <a:rPr lang="en-US" altLang="en-US" sz="2400" dirty="0">
                <a:latin typeface="Palatino Linotype" pitchFamily="18" charset="0"/>
                <a:cs typeface="Times New Roman" pitchFamily="18" charset="0"/>
              </a:rPr>
              <a:t> </a:t>
            </a:r>
            <a:r>
              <a:rPr lang="en-US" altLang="en-US" sz="2400" dirty="0">
                <a:latin typeface="Palatino Linotype" pitchFamily="18" charset="0"/>
                <a:cs typeface="Times New Roman" pitchFamily="18" charset="0"/>
              </a:rPr>
              <a:t>phase of the </a:t>
            </a:r>
            <a:r>
              <a:rPr lang="en-US" altLang="en-US" sz="2400" dirty="0">
                <a:latin typeface="Palatino Linotype" pitchFamily="18" charset="0"/>
                <a:cs typeface="Times New Roman" pitchFamily="18" charset="0"/>
              </a:rPr>
              <a:t>treatment, after </a:t>
            </a:r>
            <a:r>
              <a:rPr lang="en-US" altLang="en-US" sz="2400" dirty="0">
                <a:latin typeface="Palatino Linotype" pitchFamily="18" charset="0"/>
                <a:cs typeface="Times New Roman" pitchFamily="18" charset="0"/>
              </a:rPr>
              <a:t>the treatment by the </a:t>
            </a:r>
            <a:r>
              <a:rPr lang="en-US" altLang="en-US" sz="2400" dirty="0">
                <a:latin typeface="Palatino Linotype" pitchFamily="18" charset="0"/>
                <a:cs typeface="Times New Roman" pitchFamily="18" charset="0"/>
              </a:rPr>
              <a:t>neurosurgeon</a:t>
            </a:r>
            <a:r>
              <a:rPr lang="sr-Cyrl-RS" altLang="en-US" sz="2400" dirty="0">
                <a:latin typeface="Palatino Linotype" pitchFamily="18" charset="0"/>
                <a:cs typeface="Times New Roman" pitchFamily="18" charset="0"/>
              </a:rPr>
              <a:t>.</a:t>
            </a:r>
            <a:endParaRPr lang="en-US" altLang="en-US" sz="2400" dirty="0">
              <a:latin typeface="Palatino Linotype" pitchFamily="18" charset="0"/>
              <a:cs typeface="Times New Roman" pitchFamily="18" charset="0"/>
            </a:endParaRPr>
          </a:p>
          <a:p>
            <a:pPr eaLnBrk="1" hangingPunct="1"/>
            <a:endParaRPr lang="en-US" altLang="en-US" dirty="0">
              <a:latin typeface="Times New Roman" panose="02020603050405020304" pitchFamily="18" charset="0"/>
              <a:cs typeface="Times New Roman" panose="02020603050405020304" pitchFamily="18" charset="0"/>
            </a:endParaRPr>
          </a:p>
        </p:txBody>
      </p:sp>
      <p:sp>
        <p:nvSpPr>
          <p:cNvPr id="4"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Longitudinal fracture</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1391846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Content Placeholder 1">
            <a:extLst>
              <a:ext uri="{FF2B5EF4-FFF2-40B4-BE49-F238E27FC236}">
                <a16:creationId xmlns="" xmlns:a16="http://schemas.microsoft.com/office/drawing/2014/main" id="{DF2C2FE1-0AD6-4FC9-9C63-CFC589B55FD5}"/>
              </a:ext>
            </a:extLst>
          </p:cNvPr>
          <p:cNvSpPr>
            <a:spLocks noGrp="1"/>
          </p:cNvSpPr>
          <p:nvPr>
            <p:ph idx="1"/>
          </p:nvPr>
        </p:nvSpPr>
        <p:spPr>
          <a:xfrm>
            <a:off x="605366" y="1131357"/>
            <a:ext cx="10993967" cy="5362575"/>
          </a:xfrm>
        </p:spPr>
        <p:txBody>
          <a:bodyPr>
            <a:normAutofit lnSpcReduction="10000"/>
          </a:bodyPr>
          <a:lstStyle/>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10 </a:t>
            </a:r>
            <a:r>
              <a:rPr lang="en-US" altLang="en-US" dirty="0">
                <a:latin typeface="Palatino Linotype" pitchFamily="18" charset="0"/>
                <a:cs typeface="Times New Roman" pitchFamily="18" charset="0"/>
              </a:rPr>
              <a:t>% </a:t>
            </a:r>
            <a:r>
              <a:rPr lang="en-US" altLang="en-US" dirty="0">
                <a:latin typeface="Palatino Linotype" pitchFamily="18" charset="0"/>
                <a:cs typeface="Times New Roman" pitchFamily="18" charset="0"/>
              </a:rPr>
              <a:t>of all temporal bone fractures</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Facial paralysis in </a:t>
            </a:r>
            <a:r>
              <a:rPr lang="en-US" altLang="en-US" dirty="0">
                <a:latin typeface="Palatino Linotype" pitchFamily="18" charset="0"/>
                <a:cs typeface="Times New Roman" pitchFamily="18" charset="0"/>
              </a:rPr>
              <a:t>50% </a:t>
            </a:r>
            <a:r>
              <a:rPr lang="en-US" altLang="en-US" dirty="0">
                <a:latin typeface="Palatino Linotype" pitchFamily="18" charset="0"/>
                <a:cs typeface="Times New Roman" pitchFamily="18" charset="0"/>
              </a:rPr>
              <a:t>of the </a:t>
            </a:r>
            <a:r>
              <a:rPr lang="en-US" altLang="en-US" dirty="0">
                <a:latin typeface="Palatino Linotype" pitchFamily="18" charset="0"/>
                <a:cs typeface="Times New Roman" pitchFamily="18" charset="0"/>
              </a:rPr>
              <a:t>cases </a:t>
            </a:r>
            <a:r>
              <a:rPr lang="en-US" altLang="en-US" dirty="0">
                <a:latin typeface="Palatino Linotype" pitchFamily="18" charset="0"/>
                <a:cs typeface="Times New Roman" pitchFamily="18" charset="0"/>
              </a:rPr>
              <a:t>(requires </a:t>
            </a:r>
            <a:r>
              <a:rPr lang="en-US" altLang="en-US" dirty="0">
                <a:latin typeface="Palatino Linotype" pitchFamily="18" charset="0"/>
                <a:cs typeface="Times New Roman" pitchFamily="18" charset="0"/>
              </a:rPr>
              <a:t>surgical treatment)</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The fracture line can be localized in any part </a:t>
            </a:r>
            <a:r>
              <a:rPr lang="en-US" altLang="en-US" dirty="0">
                <a:latin typeface="Palatino Linotype" pitchFamily="18" charset="0"/>
                <a:cs typeface="Times New Roman" pitchFamily="18" charset="0"/>
              </a:rPr>
              <a:t>of </a:t>
            </a:r>
            <a:r>
              <a:rPr lang="en-US" altLang="en-US" dirty="0">
                <a:latin typeface="Palatino Linotype" pitchFamily="18" charset="0"/>
                <a:cs typeface="Times New Roman" pitchFamily="18" charset="0"/>
              </a:rPr>
              <a:t>the temporal </a:t>
            </a:r>
            <a:r>
              <a:rPr lang="en-US" altLang="en-US" dirty="0">
                <a:latin typeface="Palatino Linotype" pitchFamily="18" charset="0"/>
                <a:cs typeface="Times New Roman" pitchFamily="18" charset="0"/>
              </a:rPr>
              <a:t>bone pyramid, </a:t>
            </a:r>
            <a:r>
              <a:rPr lang="en-US" altLang="en-US" dirty="0">
                <a:latin typeface="Palatino Linotype" pitchFamily="18" charset="0"/>
                <a:cs typeface="Times New Roman" pitchFamily="18" charset="0"/>
              </a:rPr>
              <a:t>starting from the apex to the base</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The fracture line can also involve the capsule of the labyrinth</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900" dirty="0" smtClean="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Clinical presentation</a:t>
            </a:r>
          </a:p>
          <a:p>
            <a:pPr marL="800100" lvl="2" indent="-342900">
              <a:spcBef>
                <a:spcPts val="1000"/>
              </a:spcBef>
              <a:defRPr/>
            </a:pPr>
            <a:r>
              <a:rPr lang="en-US" altLang="en-US" sz="2200" dirty="0">
                <a:latin typeface="Palatino Linotype" pitchFamily="18" charset="0"/>
                <a:cs typeface="Times New Roman" pitchFamily="18" charset="0"/>
              </a:rPr>
              <a:t>Symptoms of the basilar skull fractures, traumatic shock.</a:t>
            </a:r>
          </a:p>
          <a:p>
            <a:pPr marL="800100" lvl="2" indent="-342900">
              <a:spcBef>
                <a:spcPts val="1000"/>
              </a:spcBef>
              <a:defRPr/>
            </a:pPr>
            <a:r>
              <a:rPr lang="en-US" altLang="en-US" sz="2200" dirty="0">
                <a:latin typeface="Palatino Linotype" pitchFamily="18" charset="0"/>
                <a:cs typeface="Times New Roman" pitchFamily="18" charset="0"/>
              </a:rPr>
              <a:t>Signs of cerebral concussion/contusion.</a:t>
            </a:r>
          </a:p>
          <a:p>
            <a:pPr marL="800100" lvl="2" indent="-342900">
              <a:spcBef>
                <a:spcPts val="1000"/>
              </a:spcBef>
              <a:defRPr/>
            </a:pPr>
            <a:r>
              <a:rPr lang="en-US" altLang="en-US" sz="2200" dirty="0">
                <a:latin typeface="Palatino Linotype" pitchFamily="18" charset="0"/>
                <a:cs typeface="Times New Roman" pitchFamily="18" charset="0"/>
              </a:rPr>
              <a:t>Vertigo, </a:t>
            </a:r>
            <a:r>
              <a:rPr lang="en-US" altLang="en-US" sz="2200" dirty="0" err="1">
                <a:latin typeface="Palatino Linotype" pitchFamily="18" charset="0"/>
                <a:cs typeface="Times New Roman" pitchFamily="18" charset="0"/>
              </a:rPr>
              <a:t>nystagmus</a:t>
            </a:r>
            <a:r>
              <a:rPr lang="en-US" altLang="en-US" sz="2200" dirty="0">
                <a:latin typeface="Palatino Linotype" pitchFamily="18" charset="0"/>
                <a:cs typeface="Times New Roman" pitchFamily="18" charset="0"/>
              </a:rPr>
              <a:t>, hearing loss, facial paralysis (direct facial nerve injury).</a:t>
            </a:r>
          </a:p>
          <a:p>
            <a:pPr marL="800100" lvl="2" indent="-342900">
              <a:spcBef>
                <a:spcPts val="1000"/>
              </a:spcBef>
              <a:defRPr/>
            </a:pPr>
            <a:r>
              <a:rPr lang="en-US" altLang="en-US" sz="2200" dirty="0" err="1">
                <a:latin typeface="Palatino Linotype" pitchFamily="18" charset="0"/>
                <a:cs typeface="Times New Roman" pitchFamily="18" charset="0"/>
              </a:rPr>
              <a:t>Hemotympanum</a:t>
            </a:r>
            <a:r>
              <a:rPr lang="en-US" altLang="en-US" sz="2200" dirty="0">
                <a:latin typeface="Palatino Linotype" pitchFamily="18" charset="0"/>
                <a:cs typeface="Times New Roman" pitchFamily="18" charset="0"/>
              </a:rPr>
              <a:t> occurs as a result of a fracture of the </a:t>
            </a:r>
            <a:r>
              <a:rPr lang="en-US" altLang="en-US" sz="2200" dirty="0" err="1">
                <a:latin typeface="Palatino Linotype" pitchFamily="18" charset="0"/>
                <a:cs typeface="Times New Roman" pitchFamily="18" charset="0"/>
              </a:rPr>
              <a:t>tegmen</a:t>
            </a:r>
            <a:r>
              <a:rPr lang="en-US" altLang="en-US" sz="2200" dirty="0">
                <a:latin typeface="Palatino Linotype" pitchFamily="18" charset="0"/>
                <a:cs typeface="Times New Roman" pitchFamily="18" charset="0"/>
              </a:rPr>
              <a:t> tympani without injury to the tympanic membrane.</a:t>
            </a:r>
          </a:p>
          <a:p>
            <a:pPr marL="228600" lvl="1">
              <a:spcBef>
                <a:spcPts val="1000"/>
              </a:spcBef>
              <a:buFont typeface="Wingdings" pitchFamily="2" charset="2"/>
              <a:buChar char="§"/>
              <a:defRPr/>
            </a:pPr>
            <a:endParaRPr lang="en-US" altLang="en-US" dirty="0">
              <a:latin typeface="Palatino Linotype" pitchFamily="18" charset="0"/>
              <a:cs typeface="Times New Roman" pitchFamily="18" charset="0"/>
            </a:endParaRPr>
          </a:p>
        </p:txBody>
      </p:sp>
      <p:sp>
        <p:nvSpPr>
          <p:cNvPr id="4"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Transverse fracture</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14121868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1">
            <a:extLst>
              <a:ext uri="{FF2B5EF4-FFF2-40B4-BE49-F238E27FC236}">
                <a16:creationId xmlns="" xmlns:a16="http://schemas.microsoft.com/office/drawing/2014/main" id="{96BF742A-0BA1-47E9-8DC7-9AFAB8822A3A}"/>
              </a:ext>
            </a:extLst>
          </p:cNvPr>
          <p:cNvSpPr>
            <a:spLocks noGrp="1"/>
          </p:cNvSpPr>
          <p:nvPr>
            <p:ph idx="1"/>
          </p:nvPr>
        </p:nvSpPr>
        <p:spPr>
          <a:xfrm>
            <a:off x="618067" y="1139825"/>
            <a:ext cx="10981266" cy="5658908"/>
          </a:xfrm>
        </p:spPr>
        <p:txBody>
          <a:bodyPr>
            <a:normAutofit/>
          </a:bodyPr>
          <a:lstStyle/>
          <a:p>
            <a:pPr marL="914400" lvl="2" indent="-457200">
              <a:spcBef>
                <a:spcPts val="1000"/>
              </a:spcBef>
              <a:defRPr/>
            </a:pPr>
            <a:endParaRPr lang="en-US" altLang="en-US" sz="800" dirty="0" smtClean="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smtClean="0">
                <a:latin typeface="Palatino Linotype" pitchFamily="18" charset="0"/>
                <a:cs typeface="Times New Roman" pitchFamily="18" charset="0"/>
              </a:rPr>
              <a:t>Diagnosis</a:t>
            </a:r>
          </a:p>
          <a:p>
            <a:pPr marL="800100" lvl="2" indent="-342900">
              <a:spcBef>
                <a:spcPts val="1000"/>
              </a:spcBef>
              <a:defRPr/>
            </a:pPr>
            <a:r>
              <a:rPr lang="en-US" altLang="en-US" sz="2400" dirty="0">
                <a:latin typeface="Palatino Linotype" pitchFamily="18" charset="0"/>
                <a:cs typeface="Times New Roman" pitchFamily="18" charset="0"/>
              </a:rPr>
              <a:t>Anamnesis</a:t>
            </a:r>
          </a:p>
          <a:p>
            <a:pPr marL="800100" lvl="2" indent="-342900">
              <a:spcBef>
                <a:spcPts val="1000"/>
              </a:spcBef>
              <a:defRPr/>
            </a:pPr>
            <a:r>
              <a:rPr lang="en-US" altLang="en-US" sz="2400" dirty="0">
                <a:latin typeface="Palatino Linotype" pitchFamily="18" charset="0"/>
                <a:cs typeface="Times New Roman" pitchFamily="18" charset="0"/>
              </a:rPr>
              <a:t>Neurosurgeon, neurologist</a:t>
            </a:r>
          </a:p>
          <a:p>
            <a:pPr marL="800100" lvl="2" indent="-342900">
              <a:spcBef>
                <a:spcPts val="1000"/>
              </a:spcBef>
              <a:defRPr/>
            </a:pPr>
            <a:r>
              <a:rPr lang="en-US" altLang="en-US" sz="2400" dirty="0">
                <a:latin typeface="Palatino Linotype" pitchFamily="18" charset="0"/>
                <a:cs typeface="Times New Roman" pitchFamily="18" charset="0"/>
              </a:rPr>
              <a:t>ENT examination</a:t>
            </a:r>
          </a:p>
          <a:p>
            <a:pPr marL="800100" lvl="2" indent="-342900">
              <a:spcBef>
                <a:spcPts val="1000"/>
              </a:spcBef>
              <a:defRPr/>
            </a:pPr>
            <a:r>
              <a:rPr lang="en-US" altLang="en-US" sz="2400" dirty="0">
                <a:latin typeface="Palatino Linotype" pitchFamily="18" charset="0"/>
                <a:cs typeface="Times New Roman" pitchFamily="18" charset="0"/>
              </a:rPr>
              <a:t>Additional testing (CT, audiometry, vestibular function tests</a:t>
            </a:r>
            <a:r>
              <a:rPr lang="en-US" altLang="en-US" sz="2400" dirty="0" smtClean="0">
                <a:latin typeface="Palatino Linotype" pitchFamily="18" charset="0"/>
                <a:cs typeface="Times New Roman" pitchFamily="18" charset="0"/>
              </a:rPr>
              <a:t>)</a:t>
            </a:r>
          </a:p>
          <a:p>
            <a:pPr marL="800100" lvl="2" indent="-342900">
              <a:spcBef>
                <a:spcPts val="1000"/>
              </a:spcBef>
              <a:defRPr/>
            </a:pPr>
            <a:endParaRPr lang="en-US" altLang="en-US" sz="2400" dirty="0" smtClean="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smtClean="0">
                <a:latin typeface="Palatino Linotype" pitchFamily="18" charset="0"/>
                <a:cs typeface="Times New Roman" pitchFamily="18" charset="0"/>
              </a:rPr>
              <a:t>Treatment</a:t>
            </a:r>
          </a:p>
          <a:p>
            <a:pPr marL="800100" lvl="2" indent="-342900">
              <a:spcBef>
                <a:spcPts val="1000"/>
              </a:spcBef>
              <a:defRPr/>
            </a:pPr>
            <a:r>
              <a:rPr lang="en-US" altLang="en-US" sz="2400" dirty="0">
                <a:latin typeface="Palatino Linotype" pitchFamily="18" charset="0"/>
                <a:cs typeface="Times New Roman" pitchFamily="18" charset="0"/>
              </a:rPr>
              <a:t>Airway management, </a:t>
            </a:r>
            <a:r>
              <a:rPr lang="en-US" altLang="en-US" sz="2400" dirty="0" err="1">
                <a:latin typeface="Palatino Linotype" pitchFamily="18" charset="0"/>
                <a:cs typeface="Times New Roman" pitchFamily="18" charset="0"/>
              </a:rPr>
              <a:t>antishock</a:t>
            </a:r>
            <a:r>
              <a:rPr lang="en-US" altLang="en-US" sz="2400" dirty="0">
                <a:latin typeface="Palatino Linotype" pitchFamily="18" charset="0"/>
                <a:cs typeface="Times New Roman" pitchFamily="18" charset="0"/>
              </a:rPr>
              <a:t> therapy.</a:t>
            </a:r>
          </a:p>
          <a:p>
            <a:pPr marL="800100" lvl="2" indent="-342900">
              <a:spcBef>
                <a:spcPts val="1000"/>
              </a:spcBef>
              <a:defRPr/>
            </a:pPr>
            <a:r>
              <a:rPr lang="en-US" altLang="en-US" sz="2400" dirty="0">
                <a:latin typeface="Palatino Linotype" pitchFamily="18" charset="0"/>
                <a:cs typeface="Times New Roman" pitchFamily="18" charset="0"/>
              </a:rPr>
              <a:t>Antibiotics, TT.</a:t>
            </a:r>
          </a:p>
          <a:p>
            <a:pPr marL="800100" lvl="2" indent="-342900">
              <a:spcBef>
                <a:spcPts val="1000"/>
              </a:spcBef>
              <a:defRPr/>
            </a:pPr>
            <a:r>
              <a:rPr lang="en-US" altLang="en-US" sz="2400" dirty="0" err="1">
                <a:latin typeface="Palatino Linotype" pitchFamily="18" charset="0"/>
                <a:cs typeface="Times New Roman" pitchFamily="18" charset="0"/>
              </a:rPr>
              <a:t>Otological</a:t>
            </a:r>
            <a:r>
              <a:rPr lang="en-US" altLang="en-US" sz="2400" dirty="0">
                <a:latin typeface="Palatino Linotype" pitchFamily="18" charset="0"/>
                <a:cs typeface="Times New Roman" pitchFamily="18" charset="0"/>
              </a:rPr>
              <a:t> phase of the treatment, after the treatment by the neurosurgeon.</a:t>
            </a:r>
          </a:p>
          <a:p>
            <a:pPr marL="228600" lvl="1">
              <a:spcBef>
                <a:spcPts val="1000"/>
              </a:spcBef>
              <a:buFont typeface="Wingdings" pitchFamily="2" charset="2"/>
              <a:buChar char="§"/>
              <a:defRPr/>
            </a:pPr>
            <a:endParaRPr lang="en-US" altLang="en-US" dirty="0">
              <a:latin typeface="Palatino Linotype" pitchFamily="18" charset="0"/>
              <a:cs typeface="Times New Roman" pitchFamily="18" charset="0"/>
            </a:endParaRPr>
          </a:p>
        </p:txBody>
      </p:sp>
      <p:pic>
        <p:nvPicPr>
          <p:cNvPr id="54276" name="Picture 2" descr="ÐÐ°Ð»Ð°Ð·Ð¸ Ñ ÑÑÐ°ÐºÑÑÑÐ¸ Ð±Ð°Ð·Ð¸Ð»Ð°ÑÐ½Ðµ Ð»Ð¾Ð±Ð°ÑÐµ (Ð¥ÐµÐ¼Ð¾ÑÐ¸Ð¼Ð¿Ð°Ð½ÑÐ¼) \ Ñ">
            <a:extLst>
              <a:ext uri="{FF2B5EF4-FFF2-40B4-BE49-F238E27FC236}">
                <a16:creationId xmlns="" xmlns:a16="http://schemas.microsoft.com/office/drawing/2014/main" id="{0955DB5B-8BC1-4598-87A8-B02A3477BE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9575" y="-182563"/>
            <a:ext cx="381000" cy="38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7" name="Picture 4" descr="ÐÐ°Ð»Ð°Ð·Ð¸ Ñ ÑÑÐ°ÐºÑÑÑÐ¸ Ð±Ð°Ð·Ð¸Ð»Ð°ÑÐ½Ðµ Ð»Ð¾Ð±Ð°ÑÐµ (Ð¥ÐµÐ¼Ð¾ÑÐ¸Ð¼Ð¿Ð°Ð½ÑÐ¼) \ Ñ">
            <a:extLst>
              <a:ext uri="{FF2B5EF4-FFF2-40B4-BE49-F238E27FC236}">
                <a16:creationId xmlns="" xmlns:a16="http://schemas.microsoft.com/office/drawing/2014/main" id="{3ECB198A-84E8-4FB9-86AA-2B2F2E2B56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9575" y="-182563"/>
            <a:ext cx="381000" cy="38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8" name="Picture 6" descr="ÐÐ°Ð»Ð°Ð·Ð¸ Ñ ÑÑÐ°ÐºÑÑÑÐ¸ Ð±Ð°Ð·Ð¸Ð»Ð°ÑÐ½Ðµ Ð»Ð¾Ð±Ð°ÑÐµ (Ð¥ÐµÐ¼Ð¾ÑÐ¸Ð¼Ð¿Ð°Ð½ÑÐ¼) \ Ñ">
            <a:extLst>
              <a:ext uri="{FF2B5EF4-FFF2-40B4-BE49-F238E27FC236}">
                <a16:creationId xmlns="" xmlns:a16="http://schemas.microsoft.com/office/drawing/2014/main" id="{9823179C-DE78-45D5-9BB5-525FF32182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9575" y="-182563"/>
            <a:ext cx="381000" cy="38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9" name="Picture 8" descr="ÐÐ°Ð»Ð°Ð·Ð¸ Ñ ÑÑÐ°ÐºÑÑÑÐ¸ Ð±Ð°Ð·Ð¸Ð»Ð°ÑÐ½Ðµ Ð»Ð¾Ð±Ð°ÑÐµ (Ð¥ÐµÐ¼Ð¾ÑÐ¸Ð¼Ð¿Ð°Ð½ÑÐ¼) \ Ñ">
            <a:extLst>
              <a:ext uri="{FF2B5EF4-FFF2-40B4-BE49-F238E27FC236}">
                <a16:creationId xmlns="" xmlns:a16="http://schemas.microsoft.com/office/drawing/2014/main" id="{BADAC423-671B-45E9-8C9D-037DDE3BE1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9575" y="-182563"/>
            <a:ext cx="381000" cy="38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Transverse fracture</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39261373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5" name="Picture 4" descr="Ð¡ÑÐ¾Ð´Ð½Ð° ÑÐ»Ð¸ÐºÐ°">
            <a:extLst>
              <a:ext uri="{FF2B5EF4-FFF2-40B4-BE49-F238E27FC236}">
                <a16:creationId xmlns="" xmlns:a16="http://schemas.microsoft.com/office/drawing/2014/main" id="{A4D484E7-E3CD-4F12-AA8A-340EC067ED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817" y="1586345"/>
            <a:ext cx="4717473" cy="423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Transverse fracture</a:t>
            </a:r>
            <a:endParaRPr lang="en-US" sz="3500" b="1" dirty="0">
              <a:solidFill>
                <a:srgbClr val="000099"/>
              </a:solidFill>
              <a:latin typeface="Palatino Linotype" pitchFamily="18" charset="0"/>
            </a:endParaRPr>
          </a:p>
        </p:txBody>
      </p:sp>
      <p:pic>
        <p:nvPicPr>
          <p:cNvPr id="6" name="Picture 2" descr="Резултат слика за CT fraktura piramide transverzalna">
            <a:extLst>
              <a:ext uri="{FF2B5EF4-FFF2-40B4-BE49-F238E27FC236}">
                <a16:creationId xmlns="" xmlns:a16="http://schemas.microsoft.com/office/drawing/2014/main" id="{3AF6B796-3B53-47A8-986D-FB2FBB0C2A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4387" y="1423729"/>
            <a:ext cx="5176603" cy="4557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23553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Content Placeholder 1">
            <a:extLst>
              <a:ext uri="{FF2B5EF4-FFF2-40B4-BE49-F238E27FC236}">
                <a16:creationId xmlns="" xmlns:a16="http://schemas.microsoft.com/office/drawing/2014/main" id="{9D474CBD-9BF7-4712-AAE8-BEA41C03114E}"/>
              </a:ext>
            </a:extLst>
          </p:cNvPr>
          <p:cNvSpPr>
            <a:spLocks noGrp="1"/>
          </p:cNvSpPr>
          <p:nvPr>
            <p:ph idx="1"/>
          </p:nvPr>
        </p:nvSpPr>
        <p:spPr>
          <a:xfrm>
            <a:off x="609599" y="1234408"/>
            <a:ext cx="10947401" cy="5471192"/>
          </a:xfrm>
        </p:spPr>
        <p:txBody>
          <a:bodyPr/>
          <a:lstStyle/>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It is caused by the short-term impact of sound with a high intensity over 80 dB and a frequency over 2000 Hz</a:t>
            </a:r>
            <a:r>
              <a:rPr lang="sr-Cyrl-C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Most </a:t>
            </a:r>
            <a:r>
              <a:rPr lang="en-US" altLang="en-US" dirty="0">
                <a:latin typeface="Palatino Linotype" pitchFamily="18" charset="0"/>
                <a:cs typeface="Times New Roman" pitchFamily="18" charset="0"/>
              </a:rPr>
              <a:t>often happens as a result of a </a:t>
            </a:r>
            <a:r>
              <a:rPr lang="en-US" altLang="en-US" dirty="0">
                <a:latin typeface="Palatino Linotype" pitchFamily="18" charset="0"/>
                <a:cs typeface="Times New Roman" pitchFamily="18" charset="0"/>
              </a:rPr>
              <a:t>shot, an explosion (blast trauma, when the middle ear can also be injured with a rupture of the eardrum), detonation</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Damage to the sensory cells of the organ of </a:t>
            </a:r>
            <a:r>
              <a:rPr lang="en-US" altLang="en-US" dirty="0" err="1">
                <a:latin typeface="Palatino Linotype" pitchFamily="18" charset="0"/>
                <a:cs typeface="Times New Roman" pitchFamily="18" charset="0"/>
              </a:rPr>
              <a:t>Corti</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Hearing may be permanently damaged</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Unilateral - a shot near the ear</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Bilateral - </a:t>
            </a:r>
            <a:r>
              <a:rPr lang="en-US" altLang="en-US" dirty="0">
                <a:latin typeface="Palatino Linotype" pitchFamily="18" charset="0"/>
                <a:cs typeface="Times New Roman" pitchFamily="18" charset="0"/>
              </a:rPr>
              <a:t>a strong explosion nearby</a:t>
            </a:r>
            <a:r>
              <a:rPr lang="sr-Cyrl-RS" altLang="en-US" dirty="0">
                <a:latin typeface="Palatino Linotype" pitchFamily="18" charset="0"/>
                <a:cs typeface="Times New Roman" pitchFamily="18" charset="0"/>
              </a:rPr>
              <a:t>.</a:t>
            </a:r>
            <a:endParaRPr lang="en-US" altLang="en-US" dirty="0">
              <a:latin typeface="Palatino Linotype" pitchFamily="18" charset="0"/>
              <a:cs typeface="Times New Roman" pitchFamily="18" charset="0"/>
            </a:endParaRPr>
          </a:p>
          <a:p>
            <a:pPr eaLnBrk="1" hangingPunct="1"/>
            <a:endParaRPr lang="en-US" altLang="en-US" dirty="0"/>
          </a:p>
        </p:txBody>
      </p:sp>
      <p:pic>
        <p:nvPicPr>
          <p:cNvPr id="60420" name="Picture 2" descr="Ð ÐµÐ·ÑÐ»ÑÐ°Ñ ÑÐ»Ð¸ÐºÐ° Ð·Ð° akutna akustiÄna trauma">
            <a:extLst>
              <a:ext uri="{FF2B5EF4-FFF2-40B4-BE49-F238E27FC236}">
                <a16:creationId xmlns="" xmlns:a16="http://schemas.microsoft.com/office/drawing/2014/main" id="{95F38B30-2C2F-45DA-B654-15F0E1313A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4898" y="3874095"/>
            <a:ext cx="3938602" cy="253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Acute acoustic trauma</a:t>
            </a:r>
            <a:endParaRPr lang="en-US" sz="3500" b="1" dirty="0">
              <a:solidFill>
                <a:srgbClr val="FF0000"/>
              </a:solidFill>
              <a:latin typeface="Palatino Linotype" pitchFamily="18" charset="0"/>
            </a:endParaRPr>
          </a:p>
        </p:txBody>
      </p:sp>
    </p:spTree>
    <p:extLst>
      <p:ext uri="{BB962C8B-B14F-4D97-AF65-F5344CB8AC3E}">
        <p14:creationId xmlns:p14="http://schemas.microsoft.com/office/powerpoint/2010/main" val="21000193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Content Placeholder 1">
            <a:extLst>
              <a:ext uri="{FF2B5EF4-FFF2-40B4-BE49-F238E27FC236}">
                <a16:creationId xmlns="" xmlns:a16="http://schemas.microsoft.com/office/drawing/2014/main" id="{1FDD8621-7DEC-47D0-9C02-1DF07EAE9296}"/>
              </a:ext>
            </a:extLst>
          </p:cNvPr>
          <p:cNvSpPr>
            <a:spLocks noGrp="1"/>
          </p:cNvSpPr>
          <p:nvPr>
            <p:ph idx="1"/>
          </p:nvPr>
        </p:nvSpPr>
        <p:spPr>
          <a:xfrm>
            <a:off x="577627" y="1211176"/>
            <a:ext cx="11021705" cy="5257357"/>
          </a:xfrm>
        </p:spPr>
        <p:txBody>
          <a:bodyPr>
            <a:normAutofit/>
          </a:bodyPr>
          <a:lstStyle/>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Clinical </a:t>
            </a:r>
            <a:r>
              <a:rPr lang="en-US" altLang="en-US" dirty="0" smtClean="0">
                <a:latin typeface="Palatino Linotype" pitchFamily="18" charset="0"/>
                <a:cs typeface="Times New Roman" pitchFamily="18" charset="0"/>
              </a:rPr>
              <a:t>presentation</a:t>
            </a:r>
            <a:r>
              <a:rPr lang="en-US" altLang="en-US" dirty="0">
                <a:latin typeface="Palatino Linotype" pitchFamily="18" charset="0"/>
                <a:cs typeface="Times New Roman" pitchFamily="18" charset="0"/>
              </a:rPr>
              <a:t> </a:t>
            </a:r>
            <a:r>
              <a:rPr lang="en-US" altLang="en-US" dirty="0" smtClean="0">
                <a:latin typeface="Palatino Linotype" pitchFamily="18" charset="0"/>
                <a:cs typeface="Times New Roman" pitchFamily="18" charset="0"/>
              </a:rPr>
              <a:t>- Tinnitus</a:t>
            </a:r>
            <a:r>
              <a:rPr lang="en-US" altLang="en-US" dirty="0">
                <a:latin typeface="Palatino Linotype" pitchFamily="18" charset="0"/>
                <a:cs typeface="Times New Roman" pitchFamily="18" charset="0"/>
              </a:rPr>
              <a:t>, hearing loss</a:t>
            </a: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err="1">
                <a:latin typeface="Palatino Linotype" pitchFamily="18" charset="0"/>
                <a:cs typeface="Times New Roman" pitchFamily="18" charset="0"/>
              </a:rPr>
              <a:t>Otoscopy</a:t>
            </a:r>
            <a:r>
              <a:rPr lang="en-US" altLang="en-US" dirty="0">
                <a:latin typeface="Palatino Linotype" pitchFamily="18" charset="0"/>
                <a:cs typeface="Times New Roman" pitchFamily="18" charset="0"/>
              </a:rPr>
              <a:t>:</a:t>
            </a:r>
            <a:r>
              <a:rPr lang="sr-Cyrl-RS" altLang="en-US" dirty="0">
                <a:latin typeface="Palatino Linotype" pitchFamily="18" charset="0"/>
                <a:cs typeface="Times New Roman" pitchFamily="18" charset="0"/>
              </a:rPr>
              <a:t> </a:t>
            </a:r>
            <a:r>
              <a:rPr lang="en-US" altLang="en-US" dirty="0">
                <a:latin typeface="Palatino Linotype" pitchFamily="18" charset="0"/>
                <a:cs typeface="Times New Roman" pitchFamily="18" charset="0"/>
              </a:rPr>
              <a:t>normal findings unless in the case of blast </a:t>
            </a:r>
            <a:r>
              <a:rPr lang="en-US" altLang="en-US" dirty="0" smtClean="0">
                <a:latin typeface="Palatino Linotype" pitchFamily="18" charset="0"/>
                <a:cs typeface="Times New Roman" pitchFamily="18" charset="0"/>
              </a:rPr>
              <a:t>trauma</a:t>
            </a: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Audiometry: hearing loss on high frequencies, especially on 4000 Hz</a:t>
            </a:r>
            <a:endParaRPr lang="en-US" altLang="en-US" dirty="0">
              <a:latin typeface="Palatino Linotype" pitchFamily="18" charset="0"/>
              <a:cs typeface="Times New Roman" pitchFamily="18" charset="0"/>
            </a:endParaRPr>
          </a:p>
        </p:txBody>
      </p:sp>
      <p:pic>
        <p:nvPicPr>
          <p:cNvPr id="61444" name="Picture 2" descr="Ð ÐµÐ·ÑÐ»ÑÐ°Ñ ÑÐ»Ð¸ÐºÐ° Ð·Ð° sluÅ¡ne koÅ¡Äice">
            <a:extLst>
              <a:ext uri="{FF2B5EF4-FFF2-40B4-BE49-F238E27FC236}">
                <a16:creationId xmlns="" xmlns:a16="http://schemas.microsoft.com/office/drawing/2014/main" id="{B9A95475-F4CF-400C-ADF8-344DB809AB33}"/>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393266" y="3987410"/>
            <a:ext cx="6605895" cy="2257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Acute acoustic trauma</a:t>
            </a:r>
            <a:endParaRPr lang="en-US" sz="3500" b="1" dirty="0">
              <a:solidFill>
                <a:srgbClr val="FF0000"/>
              </a:solidFill>
              <a:latin typeface="Palatino Linotype" pitchFamily="18" charset="0"/>
            </a:endParaRPr>
          </a:p>
        </p:txBody>
      </p:sp>
      <p:pic>
        <p:nvPicPr>
          <p:cNvPr id="5" name="Picture 2" descr="Ð¡ÑÐ¾Ð´Ð½Ð° ÑÐ»Ð¸ÐºÐ°">
            <a:extLst>
              <a:ext uri="{FF2B5EF4-FFF2-40B4-BE49-F238E27FC236}">
                <a16:creationId xmlns="" xmlns:a16="http://schemas.microsoft.com/office/drawing/2014/main" id="{E271119F-12CE-411D-9136-538983BC9E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679" y="2751667"/>
            <a:ext cx="4649271" cy="3983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3974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Content Placeholder 1">
            <a:extLst>
              <a:ext uri="{FF2B5EF4-FFF2-40B4-BE49-F238E27FC236}">
                <a16:creationId xmlns="" xmlns:a16="http://schemas.microsoft.com/office/drawing/2014/main" id="{1737FA00-F43E-44BD-B0A3-9049FE80BE37}"/>
              </a:ext>
            </a:extLst>
          </p:cNvPr>
          <p:cNvSpPr>
            <a:spLocks noGrp="1"/>
          </p:cNvSpPr>
          <p:nvPr>
            <p:ph idx="1"/>
          </p:nvPr>
        </p:nvSpPr>
        <p:spPr>
          <a:xfrm>
            <a:off x="601132" y="1580091"/>
            <a:ext cx="10981267" cy="4609042"/>
          </a:xfrm>
        </p:spPr>
        <p:txBody>
          <a:bodyPr>
            <a:normAutofit/>
          </a:bodyPr>
          <a:lstStyle/>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It is caused by constant and long-term exposure to acoustic stimuli (factory noise, music, industrial </a:t>
            </a:r>
            <a:r>
              <a:rPr lang="en-US" altLang="en-US" dirty="0">
                <a:latin typeface="Palatino Linotype" pitchFamily="18" charset="0"/>
                <a:cs typeface="Times New Roman" pitchFamily="18" charset="0"/>
              </a:rPr>
              <a:t>noise</a:t>
            </a:r>
            <a:r>
              <a:rPr lang="en-US" altLang="en-US" dirty="0" smtClean="0">
                <a:latin typeface="Palatino Linotype" pitchFamily="18" charset="0"/>
                <a:cs typeface="Times New Roman" pitchFamily="18" charset="0"/>
              </a:rPr>
              <a:t>).</a:t>
            </a:r>
          </a:p>
          <a:p>
            <a:pPr marL="228600" lvl="1">
              <a:spcBef>
                <a:spcPts val="1000"/>
              </a:spcBef>
              <a:buFont typeface="Wingdings" pitchFamily="2" charset="2"/>
              <a:buChar char="§"/>
              <a:defRP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Initially, hearing </a:t>
            </a:r>
            <a:r>
              <a:rPr lang="en-US" altLang="en-US" dirty="0">
                <a:latin typeface="Palatino Linotype" pitchFamily="18" charset="0"/>
                <a:cs typeface="Times New Roman" pitchFamily="18" charset="0"/>
              </a:rPr>
              <a:t>damage </a:t>
            </a:r>
            <a:r>
              <a:rPr lang="en-US" altLang="en-US" dirty="0">
                <a:latin typeface="Palatino Linotype" pitchFamily="18" charset="0"/>
                <a:cs typeface="Times New Roman" pitchFamily="18" charset="0"/>
              </a:rPr>
              <a:t>occurs </a:t>
            </a:r>
            <a:r>
              <a:rPr lang="en-US" altLang="en-US" dirty="0">
                <a:latin typeface="Palatino Linotype" pitchFamily="18" charset="0"/>
                <a:cs typeface="Times New Roman" pitchFamily="18" charset="0"/>
              </a:rPr>
              <a:t>a typical </a:t>
            </a:r>
            <a:r>
              <a:rPr lang="en-US" altLang="en-US" dirty="0" err="1">
                <a:latin typeface="Palatino Linotype" pitchFamily="18" charset="0"/>
                <a:cs typeface="Times New Roman" pitchFamily="18" charset="0"/>
              </a:rPr>
              <a:t>scotoma</a:t>
            </a:r>
            <a:r>
              <a:rPr lang="en-US" altLang="en-US" dirty="0">
                <a:latin typeface="Palatino Linotype" pitchFamily="18" charset="0"/>
                <a:cs typeface="Times New Roman" pitchFamily="18" charset="0"/>
              </a:rPr>
              <a:t> in the area of ​​4000 Hz, and if the </a:t>
            </a:r>
            <a:r>
              <a:rPr lang="en-US" altLang="en-US" dirty="0">
                <a:latin typeface="Palatino Linotype" pitchFamily="18" charset="0"/>
                <a:cs typeface="Times New Roman" pitchFamily="18" charset="0"/>
              </a:rPr>
              <a:t>pathological agents persists, </a:t>
            </a:r>
            <a:r>
              <a:rPr lang="en-US" altLang="en-US" dirty="0">
                <a:latin typeface="Palatino Linotype" pitchFamily="18" charset="0"/>
                <a:cs typeface="Times New Roman" pitchFamily="18" charset="0"/>
              </a:rPr>
              <a:t>lower frequencies are also affected and a complete loss of hearing can occur</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sr-Cyrl-CS" altLang="en-US" dirty="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a:latin typeface="Palatino Linotype" pitchFamily="18" charset="0"/>
                <a:cs typeface="Times New Roman" pitchFamily="18" charset="0"/>
              </a:rPr>
              <a:t>The damage is related to individual hypersensitivity to the effects of noise</a:t>
            </a:r>
            <a:r>
              <a:rPr lang="sr-Cyrl-RS" altLang="en-US" dirty="0">
                <a:latin typeface="Palatino Linotype" pitchFamily="18" charset="0"/>
                <a:cs typeface="Times New Roman" pitchFamily="18" charset="0"/>
              </a:rPr>
              <a:t>.</a:t>
            </a: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defRPr/>
            </a:pPr>
            <a:endParaRPr lang="en-US" altLang="en-US" dirty="0">
              <a:latin typeface="Palatino Linotype" pitchFamily="18" charset="0"/>
              <a:cs typeface="Times New Roman" pitchFamily="18" charset="0"/>
            </a:endParaRPr>
          </a:p>
        </p:txBody>
      </p:sp>
      <p:sp>
        <p:nvSpPr>
          <p:cNvPr id="4"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Chronic acoustic trauma</a:t>
            </a:r>
            <a:endParaRPr lang="en-US" sz="3500" b="1" dirty="0">
              <a:solidFill>
                <a:srgbClr val="FF0000"/>
              </a:solidFill>
              <a:latin typeface="Palatino Linotype" pitchFamily="18" charset="0"/>
            </a:endParaRPr>
          </a:p>
        </p:txBody>
      </p:sp>
    </p:spTree>
    <p:extLst>
      <p:ext uri="{BB962C8B-B14F-4D97-AF65-F5344CB8AC3E}">
        <p14:creationId xmlns:p14="http://schemas.microsoft.com/office/powerpoint/2010/main" val="21507831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Content Placeholder 1">
            <a:extLst>
              <a:ext uri="{FF2B5EF4-FFF2-40B4-BE49-F238E27FC236}">
                <a16:creationId xmlns="" xmlns:a16="http://schemas.microsoft.com/office/drawing/2014/main" id="{F7798595-B8FD-4A5B-9812-2E2031E4A3F7}"/>
              </a:ext>
            </a:extLst>
          </p:cNvPr>
          <p:cNvSpPr>
            <a:spLocks noGrp="1"/>
          </p:cNvSpPr>
          <p:nvPr>
            <p:ph idx="1"/>
          </p:nvPr>
        </p:nvSpPr>
        <p:spPr>
          <a:xfrm>
            <a:off x="584200" y="1139825"/>
            <a:ext cx="6824133" cy="5354108"/>
          </a:xfrm>
        </p:spPr>
        <p:txBody>
          <a:bodyPr/>
          <a:lstStyle/>
          <a:p>
            <a:pPr marL="228600" lvl="1">
              <a:spcBef>
                <a:spcPts val="1000"/>
              </a:spcBef>
              <a:buFont typeface="Wingdings" pitchFamily="2" charset="2"/>
              <a:buChar char="§"/>
              <a:defRPr/>
            </a:pP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smtClean="0">
                <a:latin typeface="Palatino Linotype" pitchFamily="18" charset="0"/>
                <a:cs typeface="Times New Roman" pitchFamily="18" charset="0"/>
              </a:rPr>
              <a:t>Diagnosis</a:t>
            </a:r>
            <a:endParaRPr lang="en-US" altLang="en-US" dirty="0">
              <a:latin typeface="Palatino Linotype" pitchFamily="18" charset="0"/>
              <a:cs typeface="Times New Roman" pitchFamily="18" charset="0"/>
            </a:endParaRPr>
          </a:p>
          <a:p>
            <a:pPr marL="800100" lvl="2" indent="-342900">
              <a:spcBef>
                <a:spcPts val="1000"/>
              </a:spcBef>
              <a:defRPr/>
            </a:pPr>
            <a:r>
              <a:rPr lang="en-US" altLang="en-US" sz="2400" dirty="0">
                <a:latin typeface="Palatino Linotype" pitchFamily="18" charset="0"/>
                <a:cs typeface="Times New Roman" pitchFamily="18" charset="0"/>
              </a:rPr>
              <a:t>Tinnitus and irreversible hearing damage</a:t>
            </a:r>
            <a:r>
              <a:rPr lang="sr-Cyrl-RS" altLang="en-US" sz="2400" dirty="0">
                <a:latin typeface="Palatino Linotype" pitchFamily="18" charset="0"/>
                <a:cs typeface="Times New Roman" pitchFamily="18" charset="0"/>
              </a:rPr>
              <a:t>.</a:t>
            </a:r>
            <a:endParaRPr lang="en-US" altLang="en-US" sz="2400" dirty="0">
              <a:latin typeface="Palatino Linotype" pitchFamily="18" charset="0"/>
              <a:cs typeface="Times New Roman" pitchFamily="18" charset="0"/>
            </a:endParaRPr>
          </a:p>
          <a:p>
            <a:pPr marL="800100" lvl="2" indent="-342900">
              <a:spcBef>
                <a:spcPts val="1000"/>
              </a:spcBef>
              <a:defRPr/>
            </a:pPr>
            <a:r>
              <a:rPr lang="en-US" altLang="en-US" sz="2400" dirty="0" err="1">
                <a:latin typeface="Palatino Linotype" pitchFamily="18" charset="0"/>
                <a:cs typeface="Times New Roman" pitchFamily="18" charset="0"/>
              </a:rPr>
              <a:t>Otoscopy</a:t>
            </a:r>
            <a:r>
              <a:rPr lang="en-US" altLang="en-US" sz="2400" dirty="0">
                <a:latin typeface="Palatino Linotype" pitchFamily="18" charset="0"/>
                <a:cs typeface="Times New Roman" pitchFamily="18" charset="0"/>
              </a:rPr>
              <a:t>:</a:t>
            </a:r>
            <a:r>
              <a:rPr lang="sr-Cyrl-RS" altLang="en-US" sz="2400" dirty="0">
                <a:latin typeface="Palatino Linotype" pitchFamily="18" charset="0"/>
                <a:cs typeface="Times New Roman" pitchFamily="18" charset="0"/>
              </a:rPr>
              <a:t> </a:t>
            </a:r>
            <a:r>
              <a:rPr lang="en-US" altLang="en-US" sz="2400" dirty="0">
                <a:latin typeface="Palatino Linotype" pitchFamily="18" charset="0"/>
                <a:cs typeface="Times New Roman" pitchFamily="18" charset="0"/>
              </a:rPr>
              <a:t>normal findings</a:t>
            </a:r>
            <a:endParaRPr lang="en-US" altLang="en-US" sz="2400" dirty="0">
              <a:latin typeface="Palatino Linotype" pitchFamily="18" charset="0"/>
              <a:cs typeface="Times New Roman" pitchFamily="18" charset="0"/>
            </a:endParaRPr>
          </a:p>
          <a:p>
            <a:pPr marL="800100" lvl="2" indent="-342900">
              <a:spcBef>
                <a:spcPts val="1000"/>
              </a:spcBef>
              <a:defRPr/>
            </a:pPr>
            <a:r>
              <a:rPr lang="en-US" altLang="en-US" sz="2400" dirty="0">
                <a:latin typeface="Palatino Linotype" pitchFamily="18" charset="0"/>
                <a:cs typeface="Times New Roman" pitchFamily="18" charset="0"/>
              </a:rPr>
              <a:t>Audiometry</a:t>
            </a:r>
            <a:r>
              <a:rPr lang="sr-Cyrl-RS" altLang="en-US" sz="2400" dirty="0">
                <a:latin typeface="Palatino Linotype" pitchFamily="18" charset="0"/>
                <a:cs typeface="Times New Roman" pitchFamily="18" charset="0"/>
              </a:rPr>
              <a:t>: </a:t>
            </a:r>
            <a:r>
              <a:rPr lang="en-US" altLang="en-US" sz="2400" dirty="0">
                <a:latin typeface="Palatino Linotype" pitchFamily="18" charset="0"/>
                <a:cs typeface="Times New Roman" pitchFamily="18" charset="0"/>
              </a:rPr>
              <a:t>bilateral </a:t>
            </a:r>
            <a:r>
              <a:rPr lang="en-US" altLang="en-US" sz="2400" dirty="0" err="1">
                <a:latin typeface="Palatino Linotype" pitchFamily="18" charset="0"/>
                <a:cs typeface="Times New Roman" pitchFamily="18" charset="0"/>
              </a:rPr>
              <a:t>sensorineural</a:t>
            </a:r>
            <a:r>
              <a:rPr lang="en-US" altLang="en-US" sz="2400" dirty="0">
                <a:latin typeface="Palatino Linotype" pitchFamily="18" charset="0"/>
                <a:cs typeface="Times New Roman" pitchFamily="18" charset="0"/>
              </a:rPr>
              <a:t> hearing loss with </a:t>
            </a:r>
            <a:r>
              <a:rPr lang="en-US" altLang="en-US" sz="2400" dirty="0" err="1">
                <a:latin typeface="Palatino Linotype" pitchFamily="18" charset="0"/>
                <a:cs typeface="Times New Roman" pitchFamily="18" charset="0"/>
              </a:rPr>
              <a:t>scotoma</a:t>
            </a:r>
            <a:r>
              <a:rPr lang="en-US" altLang="en-US" sz="2400" dirty="0">
                <a:latin typeface="Palatino Linotype" pitchFamily="18" charset="0"/>
                <a:cs typeface="Times New Roman" pitchFamily="18" charset="0"/>
              </a:rPr>
              <a:t> at 4000 </a:t>
            </a:r>
            <a:r>
              <a:rPr lang="en-US" altLang="en-US" sz="2400" dirty="0" smtClean="0">
                <a:latin typeface="Palatino Linotype" pitchFamily="18" charset="0"/>
                <a:cs typeface="Times New Roman" pitchFamily="18" charset="0"/>
              </a:rPr>
              <a:t>Hz</a:t>
            </a:r>
          </a:p>
          <a:p>
            <a:pPr marL="800100" lvl="2" indent="-342900">
              <a:spcBef>
                <a:spcPts val="1000"/>
              </a:spcBef>
              <a:defRPr/>
            </a:pPr>
            <a:endParaRPr lang="en-US" altLang="en-US" sz="2400" dirty="0" smtClean="0">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smtClean="0">
                <a:latin typeface="Palatino Linotype" pitchFamily="18" charset="0"/>
                <a:cs typeface="Times New Roman" pitchFamily="18" charset="0"/>
              </a:rPr>
              <a:t>Treatment</a:t>
            </a:r>
          </a:p>
          <a:p>
            <a:pPr marL="800100" lvl="2" indent="-342900">
              <a:spcBef>
                <a:spcPts val="1000"/>
              </a:spcBef>
              <a:defRPr/>
            </a:pPr>
            <a:r>
              <a:rPr lang="en-US" altLang="en-US" sz="2400" dirty="0">
                <a:latin typeface="Palatino Linotype" pitchFamily="18" charset="0"/>
                <a:cs typeface="Times New Roman" pitchFamily="18" charset="0"/>
              </a:rPr>
              <a:t>Prevention is the most important</a:t>
            </a:r>
          </a:p>
          <a:p>
            <a:pPr marL="800100" lvl="2" indent="-342900">
              <a:spcBef>
                <a:spcPts val="1000"/>
              </a:spcBef>
              <a:defRPr/>
            </a:pPr>
            <a:r>
              <a:rPr lang="en-US" altLang="en-US" sz="2400" dirty="0">
                <a:latin typeface="Palatino Linotype" pitchFamily="18" charset="0"/>
                <a:cs typeface="Times New Roman" pitchFamily="18" charset="0"/>
              </a:rPr>
              <a:t>Hearing Protection Equipment</a:t>
            </a:r>
          </a:p>
          <a:p>
            <a:pPr marL="228600" lvl="1">
              <a:spcBef>
                <a:spcPts val="1000"/>
              </a:spcBef>
              <a:buFont typeface="Wingdings" pitchFamily="2" charset="2"/>
              <a:buChar char="§"/>
              <a:defRPr/>
            </a:pPr>
            <a:endParaRPr lang="en-US" altLang="en-US" dirty="0">
              <a:latin typeface="Palatino Linotype" pitchFamily="18" charset="0"/>
              <a:cs typeface="Times New Roman" pitchFamily="18" charset="0"/>
            </a:endParaRPr>
          </a:p>
          <a:p>
            <a:pPr eaLnBrk="1" hangingPunct="1"/>
            <a:endParaRPr lang="en-US" altLang="en-US" dirty="0"/>
          </a:p>
          <a:p>
            <a:pPr eaLnBrk="1" hangingPunct="1"/>
            <a:endParaRPr lang="en-US" altLang="en-US" dirty="0"/>
          </a:p>
          <a:p>
            <a:pPr eaLnBrk="1" hangingPunct="1"/>
            <a:endParaRPr lang="en-US" altLang="en-US" dirty="0"/>
          </a:p>
        </p:txBody>
      </p:sp>
      <p:pic>
        <p:nvPicPr>
          <p:cNvPr id="64516" name="Picture 8" descr="C:\Users\Stojanovic\Desktop\20190127_201720.jpg">
            <a:extLst>
              <a:ext uri="{FF2B5EF4-FFF2-40B4-BE49-F238E27FC236}">
                <a16:creationId xmlns="" xmlns:a16="http://schemas.microsoft.com/office/drawing/2014/main" id="{165FCF87-7E7D-4025-87FE-FEA7D74C35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6678" y="1270127"/>
            <a:ext cx="3613951" cy="495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0" y="19049"/>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FF0000"/>
                </a:solidFill>
                <a:latin typeface="Palatino Linotype" pitchFamily="18" charset="0"/>
              </a:rPr>
              <a:t>Chronic acoustic trauma</a:t>
            </a:r>
            <a:endParaRPr lang="en-US" sz="3500" b="1" dirty="0">
              <a:solidFill>
                <a:srgbClr val="FF0000"/>
              </a:solidFill>
              <a:latin typeface="Palatino Linotype" pitchFamily="18" charset="0"/>
            </a:endParaRPr>
          </a:p>
        </p:txBody>
      </p:sp>
    </p:spTree>
    <p:extLst>
      <p:ext uri="{BB962C8B-B14F-4D97-AF65-F5344CB8AC3E}">
        <p14:creationId xmlns:p14="http://schemas.microsoft.com/office/powerpoint/2010/main" val="3293010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 xmlns:a16="http://schemas.microsoft.com/office/drawing/2014/main" id="{E73EA733-28A7-4D84-9D3A-5140855EA059}"/>
              </a:ext>
            </a:extLst>
          </p:cNvPr>
          <p:cNvSpPr>
            <a:spLocks noGrp="1"/>
          </p:cNvSpPr>
          <p:nvPr>
            <p:ph idx="1"/>
          </p:nvPr>
        </p:nvSpPr>
        <p:spPr/>
        <p:txBody>
          <a:bodyPr/>
          <a:lstStyle/>
          <a:p>
            <a:pPr marL="228600" lvl="1">
              <a:spcBef>
                <a:spcPts val="1000"/>
              </a:spcBef>
              <a:buFont typeface="Wingdings" pitchFamily="2" charset="2"/>
              <a:buChar cha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Mechanical (open and closed)</a:t>
            </a:r>
          </a:p>
          <a:p>
            <a:pPr marL="228600" lvl="1">
              <a:spcBef>
                <a:spcPts val="1000"/>
              </a:spcBef>
              <a:buFont typeface="Wingdings" pitchFamily="2" charset="2"/>
              <a:buChar cha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Physical force</a:t>
            </a:r>
          </a:p>
          <a:p>
            <a:pPr marL="228600" lvl="1">
              <a:spcBef>
                <a:spcPts val="1000"/>
              </a:spcBef>
              <a:buFont typeface="Wingdings" pitchFamily="2" charset="2"/>
              <a:buChar char="§"/>
            </a:pP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Chemical</a:t>
            </a:r>
            <a:endParaRPr lang="en-US" altLang="en-US" dirty="0">
              <a:latin typeface="Palatino Linotype" pitchFamily="18" charset="0"/>
              <a:cs typeface="Times New Roman" pitchFamily="18" charset="0"/>
            </a:endParaRPr>
          </a:p>
        </p:txBody>
      </p:sp>
      <p:sp>
        <p:nvSpPr>
          <p:cNvPr id="4"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Injuries of the </a:t>
            </a:r>
            <a:r>
              <a:rPr lang="en-US" sz="3500" b="1" dirty="0" smtClean="0">
                <a:solidFill>
                  <a:schemeClr val="tx1"/>
                </a:solidFill>
                <a:latin typeface="Palatino Linotype" pitchFamily="18" charset="0"/>
              </a:rPr>
              <a:t>auricle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17500869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900" y="1599080"/>
            <a:ext cx="10970499" cy="4615453"/>
          </a:xfrm>
        </p:spPr>
        <p:txBody>
          <a:bodyPr>
            <a:normAutofit/>
          </a:bodyPr>
          <a:lstStyle/>
          <a:p>
            <a:pPr marL="228600" lvl="1">
              <a:spcBef>
                <a:spcPts val="1000"/>
              </a:spcBef>
              <a:buFont typeface="Wingdings" pitchFamily="2" charset="2"/>
              <a:buChar char="§"/>
              <a:defRPr/>
            </a:pPr>
            <a:r>
              <a:rPr lang="en-US" dirty="0">
                <a:latin typeface="Palatino Linotype" pitchFamily="18" charset="0"/>
                <a:cs typeface="Times New Roman" pitchFamily="18" charset="0"/>
              </a:rPr>
              <a:t>They are most common in children and </a:t>
            </a:r>
            <a:r>
              <a:rPr lang="en-US" dirty="0">
                <a:latin typeface="Palatino Linotype" pitchFamily="18" charset="0"/>
                <a:cs typeface="Times New Roman" pitchFamily="18" charset="0"/>
              </a:rPr>
              <a:t>in adults </a:t>
            </a:r>
            <a:r>
              <a:rPr lang="en-US" dirty="0">
                <a:latin typeface="Palatino Linotype" pitchFamily="18" charset="0"/>
                <a:cs typeface="Times New Roman" pitchFamily="18" charset="0"/>
              </a:rPr>
              <a:t>as a result of ear picking</a:t>
            </a:r>
            <a:r>
              <a:rPr lang="sr-Cyrl-RS" dirty="0" smtClean="0">
                <a:latin typeface="Palatino Linotype" pitchFamily="18" charset="0"/>
                <a:cs typeface="Times New Roman" pitchFamily="18" charset="0"/>
              </a:rPr>
              <a:t>.</a:t>
            </a:r>
            <a:endParaRPr lang="en-US" dirty="0" smtClean="0">
              <a:latin typeface="Palatino Linotype" pitchFamily="18" charset="0"/>
              <a:cs typeface="Times New Roman" pitchFamily="18" charset="0"/>
            </a:endParaRPr>
          </a:p>
          <a:p>
            <a:pPr marL="0" lvl="1" indent="0">
              <a:spcBef>
                <a:spcPts val="1000"/>
              </a:spcBef>
              <a:buNone/>
              <a:defRPr/>
            </a:pPr>
            <a:r>
              <a:rPr lang="x-none" sz="800" smtClean="0">
                <a:latin typeface="Palatino Linotype" pitchFamily="18" charset="0"/>
                <a:cs typeface="Times New Roman" pitchFamily="18" charset="0"/>
              </a:rPr>
              <a:t> </a:t>
            </a:r>
            <a:endParaRPr lang="x-none"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dirty="0">
                <a:latin typeface="Palatino Linotype" pitchFamily="18" charset="0"/>
                <a:cs typeface="Times New Roman" pitchFamily="18" charset="0"/>
              </a:rPr>
              <a:t>Seeds, marbles, beads, insects, stones, </a:t>
            </a:r>
            <a:r>
              <a:rPr lang="en-US" dirty="0">
                <a:latin typeface="Palatino Linotype" pitchFamily="18" charset="0"/>
                <a:cs typeface="Times New Roman" pitchFamily="18" charset="0"/>
              </a:rPr>
              <a:t>pieces of paper</a:t>
            </a:r>
            <a:r>
              <a:rPr lang="sr-Cyrl-RS" dirty="0" smtClean="0">
                <a:latin typeface="Palatino Linotype" pitchFamily="18" charset="0"/>
                <a:cs typeface="Times New Roman" pitchFamily="18" charset="0"/>
              </a:rPr>
              <a:t>.</a:t>
            </a:r>
            <a:endParaRPr 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x-none"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dirty="0">
                <a:latin typeface="Palatino Linotype" pitchFamily="18" charset="0"/>
                <a:cs typeface="Times New Roman" pitchFamily="18" charset="0"/>
              </a:rPr>
              <a:t>Clinical presentation</a:t>
            </a:r>
            <a:r>
              <a:rPr lang="x-none">
                <a:latin typeface="Palatino Linotype" pitchFamily="18" charset="0"/>
                <a:cs typeface="Times New Roman" pitchFamily="18" charset="0"/>
              </a:rPr>
              <a:t>:</a:t>
            </a:r>
            <a:r>
              <a:rPr lang="sr-Cyrl-RS" dirty="0">
                <a:latin typeface="Palatino Linotype" pitchFamily="18" charset="0"/>
                <a:cs typeface="Times New Roman" pitchFamily="18" charset="0"/>
              </a:rPr>
              <a:t> </a:t>
            </a:r>
            <a:r>
              <a:rPr lang="en-US" dirty="0">
                <a:latin typeface="Palatino Linotype" pitchFamily="18" charset="0"/>
                <a:cs typeface="Times New Roman" pitchFamily="18" charset="0"/>
              </a:rPr>
              <a:t>symptoms depend </a:t>
            </a:r>
            <a:r>
              <a:rPr lang="en-US" dirty="0">
                <a:latin typeface="Palatino Linotype" pitchFamily="18" charset="0"/>
                <a:cs typeface="Times New Roman" pitchFamily="18" charset="0"/>
              </a:rPr>
              <a:t>on the size of the foreign body, hearing loss of varying </a:t>
            </a:r>
            <a:r>
              <a:rPr lang="en-US" dirty="0">
                <a:latin typeface="Palatino Linotype" pitchFamily="18" charset="0"/>
                <a:cs typeface="Times New Roman" pitchFamily="18" charset="0"/>
              </a:rPr>
              <a:t>grade</a:t>
            </a:r>
            <a:r>
              <a:rPr lang="en-US" dirty="0" smtClean="0">
                <a:latin typeface="Palatino Linotype" pitchFamily="18" charset="0"/>
                <a:cs typeface="Times New Roman" pitchFamily="18" charset="0"/>
              </a:rPr>
              <a:t>.</a:t>
            </a:r>
          </a:p>
          <a:p>
            <a:pPr marL="228600" lvl="1">
              <a:spcBef>
                <a:spcPts val="1000"/>
              </a:spcBef>
              <a:buFont typeface="Wingdings" pitchFamily="2" charset="2"/>
              <a:buChar char="§"/>
              <a:defRPr/>
            </a:pPr>
            <a:endParaRPr lang="sr-Cyrl-RS"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dirty="0">
                <a:latin typeface="Palatino Linotype" pitchFamily="18" charset="0"/>
                <a:cs typeface="Times New Roman" pitchFamily="18" charset="0"/>
              </a:rPr>
              <a:t>Diagnosis</a:t>
            </a:r>
            <a:r>
              <a:rPr lang="sr-Cyrl-RS" dirty="0">
                <a:latin typeface="Palatino Linotype" pitchFamily="18" charset="0"/>
                <a:cs typeface="Times New Roman" pitchFamily="18" charset="0"/>
              </a:rPr>
              <a:t>: </a:t>
            </a:r>
            <a:r>
              <a:rPr lang="en-US" dirty="0">
                <a:latin typeface="Palatino Linotype" pitchFamily="18" charset="0"/>
                <a:cs typeface="Times New Roman" pitchFamily="18" charset="0"/>
              </a:rPr>
              <a:t>anamnesis</a:t>
            </a:r>
            <a:r>
              <a:rPr lang="en-US" dirty="0" smtClean="0">
                <a:latin typeface="Palatino Linotype" pitchFamily="18" charset="0"/>
                <a:cs typeface="Times New Roman" pitchFamily="18" charset="0"/>
              </a:rPr>
              <a:t>.</a:t>
            </a:r>
          </a:p>
          <a:p>
            <a:pPr marL="228600" lvl="1">
              <a:spcBef>
                <a:spcPts val="1000"/>
              </a:spcBef>
              <a:buFont typeface="Wingdings" pitchFamily="2" charset="2"/>
              <a:buChar char="§"/>
              <a:defRPr/>
            </a:pPr>
            <a:endParaRPr lang="x-none"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dirty="0" err="1">
                <a:latin typeface="Palatino Linotype" pitchFamily="18" charset="0"/>
                <a:cs typeface="Times New Roman" pitchFamily="18" charset="0"/>
              </a:rPr>
              <a:t>Otoscopy</a:t>
            </a:r>
            <a:r>
              <a:rPr lang="x-none">
                <a:latin typeface="Palatino Linotype" pitchFamily="18" charset="0"/>
                <a:cs typeface="Times New Roman" pitchFamily="18" charset="0"/>
              </a:rPr>
              <a:t>:</a:t>
            </a:r>
            <a:r>
              <a:rPr lang="sr-Cyrl-RS" dirty="0">
                <a:latin typeface="Palatino Linotype" pitchFamily="18" charset="0"/>
                <a:cs typeface="Times New Roman" pitchFamily="18" charset="0"/>
              </a:rPr>
              <a:t> </a:t>
            </a:r>
            <a:r>
              <a:rPr lang="en-US" dirty="0">
                <a:latin typeface="Palatino Linotype" pitchFamily="18" charset="0"/>
                <a:cs typeface="Times New Roman" pitchFamily="18" charset="0"/>
              </a:rPr>
              <a:t>a foreign body can be seen, in the </a:t>
            </a:r>
            <a:r>
              <a:rPr lang="en-US" dirty="0" err="1">
                <a:latin typeface="Palatino Linotype" pitchFamily="18" charset="0"/>
                <a:cs typeface="Times New Roman" pitchFamily="18" charset="0"/>
              </a:rPr>
              <a:t>pretympanic</a:t>
            </a:r>
            <a:r>
              <a:rPr lang="en-US" dirty="0">
                <a:latin typeface="Palatino Linotype" pitchFamily="18" charset="0"/>
                <a:cs typeface="Times New Roman" pitchFamily="18" charset="0"/>
              </a:rPr>
              <a:t> recess it can be overlooked</a:t>
            </a:r>
            <a:r>
              <a:rPr lang="sr-Cyrl-RS" dirty="0" smtClean="0">
                <a:latin typeface="Palatino Linotype" pitchFamily="18" charset="0"/>
                <a:cs typeface="Times New Roman" pitchFamily="18" charset="0"/>
              </a:rPr>
              <a:t>.</a:t>
            </a:r>
            <a:endParaRPr 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x-none" sz="800" dirty="0">
              <a:latin typeface="Palatino Linotype" pitchFamily="18" charset="0"/>
              <a:cs typeface="Times New Roman" pitchFamily="18" charset="0"/>
            </a:endParaRPr>
          </a:p>
          <a:p>
            <a:pPr marL="228600" lvl="1">
              <a:spcBef>
                <a:spcPts val="1000"/>
              </a:spcBef>
              <a:buFont typeface="Wingdings" pitchFamily="2" charset="2"/>
              <a:buChar char="§"/>
              <a:defRPr/>
            </a:pPr>
            <a:r>
              <a:rPr lang="en-US" dirty="0">
                <a:latin typeface="Palatino Linotype" pitchFamily="18" charset="0"/>
                <a:cs typeface="Times New Roman" pitchFamily="18" charset="0"/>
              </a:rPr>
              <a:t>Therapy</a:t>
            </a:r>
            <a:r>
              <a:rPr lang="x-none">
                <a:latin typeface="Palatino Linotype" pitchFamily="18" charset="0"/>
                <a:cs typeface="Times New Roman" pitchFamily="18" charset="0"/>
              </a:rPr>
              <a:t>:</a:t>
            </a:r>
            <a:r>
              <a:rPr lang="sr-Cyrl-RS" dirty="0">
                <a:latin typeface="Palatino Linotype" pitchFamily="18" charset="0"/>
                <a:cs typeface="Times New Roman" pitchFamily="18" charset="0"/>
              </a:rPr>
              <a:t> </a:t>
            </a:r>
            <a:r>
              <a:rPr lang="en-US" dirty="0">
                <a:latin typeface="Palatino Linotype" pitchFamily="18" charset="0"/>
                <a:cs typeface="Times New Roman" pitchFamily="18" charset="0"/>
              </a:rPr>
              <a:t>ear irrigation</a:t>
            </a:r>
            <a:r>
              <a:rPr lang="sr-Cyrl-RS" dirty="0">
                <a:latin typeface="Palatino Linotype" pitchFamily="18" charset="0"/>
                <a:cs typeface="Times New Roman" pitchFamily="18" charset="0"/>
              </a:rPr>
              <a:t>.</a:t>
            </a:r>
            <a:endParaRPr lang="en-US" dirty="0">
              <a:latin typeface="Palatino Linotype" pitchFamily="18" charset="0"/>
              <a:cs typeface="Times New Roman" pitchFamily="18" charset="0"/>
            </a:endParaRPr>
          </a:p>
          <a:p>
            <a:endParaRPr lang="en-US" dirty="0">
              <a:latin typeface="Times New Roman" pitchFamily="18" charset="0"/>
              <a:cs typeface="Times New Roman" pitchFamily="18" charset="0"/>
            </a:endParaRPr>
          </a:p>
        </p:txBody>
      </p:sp>
      <p:sp>
        <p:nvSpPr>
          <p:cNvPr id="4" name="Title 1"/>
          <p:cNvSpPr txBox="1">
            <a:spLocks/>
          </p:cNvSpPr>
          <p:nvPr/>
        </p:nvSpPr>
        <p:spPr>
          <a:xfrm>
            <a:off x="0" y="0"/>
            <a:ext cx="12192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prstClr val="white"/>
                </a:solidFill>
                <a:latin typeface="Palatino Linotype" pitchFamily="18" charset="0"/>
              </a:rPr>
              <a:t>Ear foreign bodies</a:t>
            </a:r>
          </a:p>
        </p:txBody>
      </p:sp>
    </p:spTree>
    <p:extLst>
      <p:ext uri="{BB962C8B-B14F-4D97-AF65-F5344CB8AC3E}">
        <p14:creationId xmlns:p14="http://schemas.microsoft.com/office/powerpoint/2010/main" val="6806269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Ð¡ÑÐ¾Ð´Ð½Ð° ÑÐ»Ð¸ÐºÐ°">
            <a:extLst>
              <a:ext uri="{FF2B5EF4-FFF2-40B4-BE49-F238E27FC236}">
                <a16:creationId xmlns:a16="http://schemas.microsoft.com/office/drawing/2014/main" xmlns="" id="{705B06FF-643D-4B4B-872D-F23D07F3EA95}"/>
              </a:ext>
            </a:extLst>
          </p:cNvPr>
          <p:cNvPicPr>
            <a:picLocks noChangeAspect="1" noChangeArrowheads="1"/>
          </p:cNvPicPr>
          <p:nvPr/>
        </p:nvPicPr>
        <p:blipFill>
          <a:blip r:embed="rId2" cstate="print"/>
          <a:srcRect/>
          <a:stretch>
            <a:fillRect/>
          </a:stretch>
        </p:blipFill>
        <p:spPr bwMode="auto">
          <a:xfrm>
            <a:off x="358651" y="1688978"/>
            <a:ext cx="3692853" cy="2798684"/>
          </a:xfrm>
          <a:prstGeom prst="rect">
            <a:avLst/>
          </a:prstGeom>
          <a:noFill/>
        </p:spPr>
      </p:pic>
      <p:pic>
        <p:nvPicPr>
          <p:cNvPr id="6146" name="Picture 2" descr="Резултат слика за ear foreign body">
            <a:extLst>
              <a:ext uri="{FF2B5EF4-FFF2-40B4-BE49-F238E27FC236}">
                <a16:creationId xmlns:a16="http://schemas.microsoft.com/office/drawing/2014/main" xmlns="" id="{42BCA0DB-66C7-43DB-A0CE-4F313E0E46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4072" y="1688978"/>
            <a:ext cx="3498355" cy="279868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xmlns="" id="{30266D29-6583-4D8F-9731-81E68CEA409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8992"/>
          <a:stretch/>
        </p:blipFill>
        <p:spPr bwMode="auto">
          <a:xfrm>
            <a:off x="8334995" y="1688978"/>
            <a:ext cx="3522276" cy="279868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0" y="0"/>
            <a:ext cx="12192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prstClr val="white"/>
                </a:solidFill>
                <a:latin typeface="Palatino Linotype" pitchFamily="18" charset="0"/>
              </a:rPr>
              <a:t>Ear foreign bodies</a:t>
            </a:r>
          </a:p>
        </p:txBody>
      </p:sp>
    </p:spTree>
    <p:extLst>
      <p:ext uri="{BB962C8B-B14F-4D97-AF65-F5344CB8AC3E}">
        <p14:creationId xmlns:p14="http://schemas.microsoft.com/office/powerpoint/2010/main" val="554441332"/>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92667" y="1292224"/>
            <a:ext cx="11032066" cy="5184775"/>
          </a:xfrm>
        </p:spPr>
        <p:txBody>
          <a:bodyPr>
            <a:normAutofit/>
          </a:bodyPr>
          <a:lstStyle/>
          <a:p>
            <a:pPr marL="228600" lvl="1">
              <a:spcBef>
                <a:spcPts val="1000"/>
              </a:spcBef>
              <a:buFont typeface="Wingdings" pitchFamily="2" charset="2"/>
              <a:buChar char="§"/>
              <a:defRPr/>
            </a:pPr>
            <a:r>
              <a:rPr lang="en-US" dirty="0">
                <a:latin typeface="Palatino Linotype" pitchFamily="18" charset="0"/>
                <a:cs typeface="Times New Roman" pitchFamily="18" charset="0"/>
              </a:rPr>
              <a:t>The skin of the external auditory canal is normally coated with </a:t>
            </a:r>
            <a:r>
              <a:rPr lang="en-US" dirty="0" err="1">
                <a:latin typeface="Palatino Linotype" pitchFamily="18" charset="0"/>
                <a:cs typeface="Times New Roman" pitchFamily="18" charset="0"/>
              </a:rPr>
              <a:t>cerumen</a:t>
            </a:r>
            <a:r>
              <a:rPr lang="en-US" dirty="0">
                <a:latin typeface="Palatino Linotype" pitchFamily="18" charset="0"/>
                <a:cs typeface="Times New Roman" pitchFamily="18" charset="0"/>
              </a:rPr>
              <a:t>, which has a protective </a:t>
            </a:r>
            <a:r>
              <a:rPr lang="en-US" dirty="0">
                <a:latin typeface="Palatino Linotype" pitchFamily="18" charset="0"/>
                <a:cs typeface="Times New Roman" pitchFamily="18" charset="0"/>
              </a:rPr>
              <a:t>role.</a:t>
            </a:r>
            <a:r>
              <a:rPr lang="x-none">
                <a:latin typeface="Palatino Linotype" pitchFamily="18" charset="0"/>
                <a:cs typeface="Times New Roman" pitchFamily="18" charset="0"/>
              </a:rPr>
              <a:t> </a:t>
            </a:r>
            <a:endParaRPr 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sr-Cyrl-RS" dirty="0">
              <a:latin typeface="Palatino Linotype" pitchFamily="18" charset="0"/>
              <a:cs typeface="Times New Roman" pitchFamily="18" charset="0"/>
            </a:endParaRPr>
          </a:p>
          <a:p>
            <a:pPr marL="228600" lvl="1">
              <a:spcBef>
                <a:spcPts val="1000"/>
              </a:spcBef>
              <a:buFont typeface="Wingdings" pitchFamily="2" charset="2"/>
              <a:buChar char="§"/>
              <a:defRPr/>
            </a:pPr>
            <a:r>
              <a:rPr lang="en-US" dirty="0" err="1">
                <a:latin typeface="Palatino Linotype" pitchFamily="18" charset="0"/>
                <a:cs typeface="Times New Roman" pitchFamily="18" charset="0"/>
              </a:rPr>
              <a:t>Cerumen</a:t>
            </a:r>
            <a:r>
              <a:rPr lang="en-US" dirty="0">
                <a:latin typeface="Palatino Linotype" pitchFamily="18" charset="0"/>
                <a:cs typeface="Times New Roman" pitchFamily="18" charset="0"/>
              </a:rPr>
              <a:t> has waxy, hydrophobic characteristics and protects the outer ear from moisture, it also creates an acidic environment (pH 6.1), exhibits bacteriostatic effects and prevents the growth of bacteria</a:t>
            </a:r>
            <a:r>
              <a:rPr lang="x-none" smtClean="0">
                <a:latin typeface="Palatino Linotype" pitchFamily="18" charset="0"/>
                <a:cs typeface="Times New Roman" pitchFamily="18" charset="0"/>
              </a:rPr>
              <a:t>.</a:t>
            </a:r>
            <a:endParaRPr 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x-none" dirty="0">
              <a:latin typeface="Palatino Linotype" pitchFamily="18" charset="0"/>
              <a:cs typeface="Times New Roman" pitchFamily="18" charset="0"/>
            </a:endParaRPr>
          </a:p>
          <a:p>
            <a:pPr marL="228600" lvl="1">
              <a:spcBef>
                <a:spcPts val="1000"/>
              </a:spcBef>
              <a:buFont typeface="Wingdings" pitchFamily="2" charset="2"/>
              <a:buChar char="§"/>
              <a:defRPr/>
            </a:pPr>
            <a:r>
              <a:rPr lang="en-US" dirty="0">
                <a:latin typeface="Palatino Linotype" pitchFamily="18" charset="0"/>
                <a:cs typeface="Times New Roman" pitchFamily="18" charset="0"/>
              </a:rPr>
              <a:t>It is most often collected on the </a:t>
            </a:r>
            <a:r>
              <a:rPr lang="en-US" dirty="0">
                <a:latin typeface="Palatino Linotype" pitchFamily="18" charset="0"/>
                <a:cs typeface="Times New Roman" pitchFamily="18" charset="0"/>
              </a:rPr>
              <a:t>inferior </a:t>
            </a:r>
            <a:r>
              <a:rPr lang="en-US" dirty="0">
                <a:latin typeface="Palatino Linotype" pitchFamily="18" charset="0"/>
                <a:cs typeface="Times New Roman" pitchFamily="18" charset="0"/>
              </a:rPr>
              <a:t>wall </a:t>
            </a:r>
            <a:r>
              <a:rPr lang="en-US" dirty="0">
                <a:latin typeface="Palatino Linotype" pitchFamily="18" charset="0"/>
                <a:cs typeface="Times New Roman" pitchFamily="18" charset="0"/>
              </a:rPr>
              <a:t>of the external ear canal</a:t>
            </a:r>
            <a:r>
              <a:rPr lang="sr-Cyrl-RS" dirty="0" smtClean="0">
                <a:latin typeface="Palatino Linotype" pitchFamily="18" charset="0"/>
                <a:cs typeface="Times New Roman" pitchFamily="18" charset="0"/>
              </a:rPr>
              <a:t>.</a:t>
            </a:r>
            <a:endParaRPr lang="en-US" dirty="0" smtClean="0">
              <a:latin typeface="Palatino Linotype" pitchFamily="18" charset="0"/>
              <a:cs typeface="Times New Roman" pitchFamily="18" charset="0"/>
            </a:endParaRPr>
          </a:p>
          <a:p>
            <a:pPr marL="228600" lvl="1">
              <a:spcBef>
                <a:spcPts val="1000"/>
              </a:spcBef>
              <a:buFont typeface="Wingdings" pitchFamily="2" charset="2"/>
              <a:buChar char="§"/>
              <a:defRPr/>
            </a:pPr>
            <a:endParaRPr lang="x-none" dirty="0">
              <a:latin typeface="Palatino Linotype" pitchFamily="18" charset="0"/>
              <a:cs typeface="Times New Roman" pitchFamily="18" charset="0"/>
            </a:endParaRPr>
          </a:p>
          <a:p>
            <a:pPr marL="228600" lvl="1">
              <a:spcBef>
                <a:spcPts val="1000"/>
              </a:spcBef>
              <a:buFont typeface="Wingdings" pitchFamily="2" charset="2"/>
              <a:buChar char="§"/>
              <a:defRPr/>
            </a:pPr>
            <a:r>
              <a:rPr lang="en-US" dirty="0" err="1">
                <a:latin typeface="Palatino Linotype" pitchFamily="18" charset="0"/>
                <a:cs typeface="Times New Roman" pitchFamily="18" charset="0"/>
              </a:rPr>
              <a:t>Cerumen</a:t>
            </a:r>
            <a:r>
              <a:rPr lang="en-US" dirty="0">
                <a:latin typeface="Palatino Linotype" pitchFamily="18" charset="0"/>
                <a:cs typeface="Times New Roman" pitchFamily="18" charset="0"/>
              </a:rPr>
              <a:t> </a:t>
            </a:r>
            <a:r>
              <a:rPr lang="en-US" dirty="0" err="1">
                <a:latin typeface="Palatino Linotype" pitchFamily="18" charset="0"/>
                <a:cs typeface="Times New Roman" pitchFamily="18" charset="0"/>
              </a:rPr>
              <a:t>obturans</a:t>
            </a:r>
            <a:r>
              <a:rPr lang="en-US" dirty="0">
                <a:latin typeface="Palatino Linotype" pitchFamily="18" charset="0"/>
                <a:cs typeface="Times New Roman" pitchFamily="18" charset="0"/>
              </a:rPr>
              <a:t> occurs due to the accumulation of a large amount of </a:t>
            </a:r>
            <a:r>
              <a:rPr lang="en-US" dirty="0" err="1">
                <a:latin typeface="Palatino Linotype" pitchFamily="18" charset="0"/>
                <a:cs typeface="Times New Roman" pitchFamily="18" charset="0"/>
              </a:rPr>
              <a:t>cerumen</a:t>
            </a:r>
            <a:r>
              <a:rPr lang="en-US" dirty="0">
                <a:latin typeface="Palatino Linotype" pitchFamily="18" charset="0"/>
                <a:cs typeface="Times New Roman" pitchFamily="18" charset="0"/>
              </a:rPr>
              <a:t> or due to difficult elimination</a:t>
            </a:r>
            <a:r>
              <a:rPr lang="sr-Cyrl-RS" dirty="0">
                <a:latin typeface="Palatino Linotype" pitchFamily="18" charset="0"/>
                <a:cs typeface="Times New Roman" pitchFamily="18" charset="0"/>
              </a:rPr>
              <a:t>.</a:t>
            </a:r>
            <a:endParaRPr lang="en-US" dirty="0">
              <a:latin typeface="Palatino Linotype" pitchFamily="18" charset="0"/>
              <a:cs typeface="Times New Roman" pitchFamily="18" charset="0"/>
            </a:endParaRPr>
          </a:p>
        </p:txBody>
      </p:sp>
      <p:sp>
        <p:nvSpPr>
          <p:cNvPr id="4"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a:solidFill>
                  <a:srgbClr val="000099"/>
                </a:solidFill>
                <a:latin typeface="Palatino Linotype" pitchFamily="18" charset="0"/>
              </a:rPr>
              <a:t>Cerumen</a:t>
            </a:r>
            <a:r>
              <a:rPr lang="en-US" sz="3500" b="1" dirty="0">
                <a:solidFill>
                  <a:srgbClr val="000099"/>
                </a:solidFill>
                <a:latin typeface="Palatino Linotype" pitchFamily="18" charset="0"/>
              </a:rPr>
              <a:t> (earwax)</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4137961353"/>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43467" y="1137524"/>
            <a:ext cx="10515600" cy="1405847"/>
          </a:xfrm>
        </p:spPr>
        <p:txBody>
          <a:bodyPr>
            <a:normAutofit/>
          </a:bodyPr>
          <a:lstStyle/>
          <a:p>
            <a:pPr marL="228600" lvl="1">
              <a:spcBef>
                <a:spcPts val="1000"/>
              </a:spcBef>
              <a:buFont typeface="Wingdings" pitchFamily="2" charset="2"/>
              <a:buChar char="§"/>
              <a:defRPr/>
            </a:pPr>
            <a:r>
              <a:rPr lang="en-US" dirty="0">
                <a:latin typeface="Palatino Linotype" pitchFamily="18" charset="0"/>
                <a:cs typeface="Times New Roman" pitchFamily="18" charset="0"/>
              </a:rPr>
              <a:t>Clinical presentation</a:t>
            </a:r>
            <a:r>
              <a:rPr lang="sr-Cyrl-RS" dirty="0">
                <a:latin typeface="Palatino Linotype" pitchFamily="18" charset="0"/>
                <a:cs typeface="Times New Roman" pitchFamily="18" charset="0"/>
              </a:rPr>
              <a:t>: </a:t>
            </a:r>
            <a:r>
              <a:rPr lang="en-US" dirty="0">
                <a:latin typeface="Palatino Linotype" pitchFamily="18" charset="0"/>
                <a:cs typeface="Times New Roman" pitchFamily="18" charset="0"/>
              </a:rPr>
              <a:t>hearing loss </a:t>
            </a:r>
            <a:r>
              <a:rPr lang="en-US" dirty="0">
                <a:latin typeface="Palatino Linotype" pitchFamily="18" charset="0"/>
                <a:cs typeface="Times New Roman" pitchFamily="18" charset="0"/>
              </a:rPr>
              <a:t>after bathing, washing hair, swimming, </a:t>
            </a:r>
            <a:r>
              <a:rPr lang="en-US" dirty="0">
                <a:latin typeface="Palatino Linotype" pitchFamily="18" charset="0"/>
                <a:cs typeface="Times New Roman" pitchFamily="18" charset="0"/>
              </a:rPr>
              <a:t>tinnitus, </a:t>
            </a:r>
            <a:r>
              <a:rPr lang="en-US" dirty="0">
                <a:latin typeface="Palatino Linotype" pitchFamily="18" charset="0"/>
                <a:cs typeface="Times New Roman" pitchFamily="18" charset="0"/>
              </a:rPr>
              <a:t>dizziness, pressure in the ear</a:t>
            </a:r>
            <a:r>
              <a:rPr lang="sr-Cyrl-RS" dirty="0">
                <a:latin typeface="Palatino Linotype" pitchFamily="18" charset="0"/>
                <a:cs typeface="Times New Roman" pitchFamily="18" charset="0"/>
              </a:rPr>
              <a:t>.</a:t>
            </a:r>
            <a:r>
              <a:rPr lang="x-none">
                <a:latin typeface="Palatino Linotype" pitchFamily="18" charset="0"/>
                <a:cs typeface="Times New Roman" pitchFamily="18" charset="0"/>
              </a:rPr>
              <a:t> </a:t>
            </a:r>
            <a:endParaRPr lang="x-none" dirty="0">
              <a:latin typeface="Palatino Linotype" pitchFamily="18" charset="0"/>
              <a:cs typeface="Times New Roman" pitchFamily="18" charset="0"/>
            </a:endParaRPr>
          </a:p>
          <a:p>
            <a:pPr marL="228600" lvl="1">
              <a:spcBef>
                <a:spcPts val="1000"/>
              </a:spcBef>
              <a:buFont typeface="Wingdings" pitchFamily="2" charset="2"/>
              <a:buChar char="§"/>
              <a:defRPr/>
            </a:pPr>
            <a:r>
              <a:rPr lang="en-US" dirty="0">
                <a:latin typeface="Palatino Linotype" pitchFamily="18" charset="0"/>
                <a:cs typeface="Times New Roman" pitchFamily="18" charset="0"/>
              </a:rPr>
              <a:t>Therapy</a:t>
            </a:r>
            <a:r>
              <a:rPr lang="x-none">
                <a:latin typeface="Palatino Linotype" pitchFamily="18" charset="0"/>
                <a:cs typeface="Times New Roman" pitchFamily="18" charset="0"/>
              </a:rPr>
              <a:t>: </a:t>
            </a:r>
            <a:r>
              <a:rPr lang="en-US" dirty="0">
                <a:latin typeface="Palatino Linotype" pitchFamily="18" charset="0"/>
                <a:cs typeface="Times New Roman" pitchFamily="18" charset="0"/>
              </a:rPr>
              <a:t>Ear irrigation</a:t>
            </a:r>
            <a:r>
              <a:rPr lang="sr-Cyrl-RS" dirty="0">
                <a:latin typeface="Palatino Linotype" pitchFamily="18" charset="0"/>
                <a:cs typeface="Times New Roman" pitchFamily="18" charset="0"/>
              </a:rPr>
              <a:t>.</a:t>
            </a:r>
            <a:endParaRPr lang="x-none" dirty="0">
              <a:latin typeface="Palatino Linotype" pitchFamily="18" charset="0"/>
              <a:cs typeface="Times New Roman" pitchFamily="18" charset="0"/>
            </a:endParaRPr>
          </a:p>
          <a:p>
            <a:pPr marL="228600" lvl="1">
              <a:spcBef>
                <a:spcPts val="1000"/>
              </a:spcBef>
              <a:buFont typeface="Wingdings" pitchFamily="2" charset="2"/>
              <a:buChar char="§"/>
              <a:defRPr/>
            </a:pPr>
            <a:endParaRPr lang="en-US" dirty="0">
              <a:latin typeface="Palatino Linotype" pitchFamily="18" charset="0"/>
              <a:cs typeface="Times New Roman" pitchFamily="18" charset="0"/>
            </a:endParaRPr>
          </a:p>
        </p:txBody>
      </p:sp>
      <p:pic>
        <p:nvPicPr>
          <p:cNvPr id="1026" name="Picture 2" descr="Ð¡ÑÐ¾Ð´Ð½Ð° ÑÐ»Ð¸ÐºÐ°"/>
          <p:cNvPicPr>
            <a:picLocks noChangeAspect="1" noChangeArrowheads="1"/>
          </p:cNvPicPr>
          <p:nvPr/>
        </p:nvPicPr>
        <p:blipFill>
          <a:blip r:embed="rId2" cstate="print"/>
          <a:srcRect/>
          <a:stretch>
            <a:fillRect/>
          </a:stretch>
        </p:blipFill>
        <p:spPr bwMode="auto">
          <a:xfrm>
            <a:off x="754531" y="2793229"/>
            <a:ext cx="3491956" cy="2792027"/>
          </a:xfrm>
          <a:prstGeom prst="rect">
            <a:avLst/>
          </a:prstGeom>
          <a:noFill/>
        </p:spPr>
      </p:pic>
      <p:pic>
        <p:nvPicPr>
          <p:cNvPr id="1028" name="Picture 4" descr="Ð¡ÑÐ¾Ð´Ð½Ð° ÑÐ»Ð¸ÐºÐ°"/>
          <p:cNvPicPr>
            <a:picLocks noChangeAspect="1" noChangeArrowheads="1"/>
          </p:cNvPicPr>
          <p:nvPr/>
        </p:nvPicPr>
        <p:blipFill>
          <a:blip r:embed="rId3" cstate="print"/>
          <a:srcRect/>
          <a:stretch>
            <a:fillRect/>
          </a:stretch>
        </p:blipFill>
        <p:spPr bwMode="auto">
          <a:xfrm>
            <a:off x="7945513" y="2819863"/>
            <a:ext cx="3737919" cy="2778709"/>
          </a:xfrm>
          <a:prstGeom prst="rect">
            <a:avLst/>
          </a:prstGeom>
          <a:noFill/>
        </p:spPr>
      </p:pic>
      <p:pic>
        <p:nvPicPr>
          <p:cNvPr id="1030" name="Picture 6" descr="Ð¡ÑÐ¾Ð´Ð½Ð° ÑÐ»Ð¸ÐºÐ°"/>
          <p:cNvPicPr>
            <a:picLocks noChangeAspect="1" noChangeArrowheads="1"/>
          </p:cNvPicPr>
          <p:nvPr/>
        </p:nvPicPr>
        <p:blipFill>
          <a:blip r:embed="rId4" cstate="print"/>
          <a:srcRect/>
          <a:stretch>
            <a:fillRect/>
          </a:stretch>
        </p:blipFill>
        <p:spPr bwMode="auto">
          <a:xfrm>
            <a:off x="4542365" y="2806546"/>
            <a:ext cx="3107270" cy="2792026"/>
          </a:xfrm>
          <a:prstGeom prst="rect">
            <a:avLst/>
          </a:prstGeom>
          <a:noFill/>
        </p:spPr>
      </p:pic>
      <p:sp>
        <p:nvSpPr>
          <p:cNvPr id="6"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a:solidFill>
                  <a:srgbClr val="000099"/>
                </a:solidFill>
                <a:latin typeface="Palatino Linotype" pitchFamily="18" charset="0"/>
              </a:rPr>
              <a:t>Cerumen</a:t>
            </a:r>
            <a:r>
              <a:rPr lang="en-US" sz="3500" b="1" dirty="0">
                <a:solidFill>
                  <a:srgbClr val="000099"/>
                </a:solidFill>
                <a:latin typeface="Palatino Linotype" pitchFamily="18" charset="0"/>
              </a:rPr>
              <a:t> (earwax)</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3030306032"/>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eaLnBrk="1" fontAlgn="auto" hangingPunct="1">
              <a:spcAft>
                <a:spcPts val="0"/>
              </a:spcAft>
              <a:defRPr/>
            </a:pPr>
            <a:r>
              <a:rPr lang="en-US" b="1" dirty="0">
                <a:latin typeface="Times New Roman" pitchFamily="18" charset="0"/>
                <a:cs typeface="Times New Roman" pitchFamily="18" charset="0"/>
              </a:rPr>
              <a:t>Tumors of the </a:t>
            </a:r>
            <a:r>
              <a:rPr lang="en-US" b="1" dirty="0" smtClean="0">
                <a:latin typeface="Times New Roman" pitchFamily="18" charset="0"/>
                <a:cs typeface="Times New Roman" pitchFamily="18" charset="0"/>
              </a:rPr>
              <a:t>ear</a:t>
            </a:r>
            <a:endParaRPr lang="en-US" b="1" dirty="0">
              <a:latin typeface="Times New Roman" pitchFamily="18" charset="0"/>
              <a:cs typeface="Times New Roman" pitchFamily="18" charset="0"/>
            </a:endParaRPr>
          </a:p>
        </p:txBody>
      </p:sp>
    </p:spTree>
    <p:extLst>
      <p:ext uri="{BB962C8B-B14F-4D97-AF65-F5344CB8AC3E}">
        <p14:creationId xmlns:p14="http://schemas.microsoft.com/office/powerpoint/2010/main" val="82288293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prstClr val="white"/>
                </a:solidFill>
                <a:latin typeface="Palatino Linotype" pitchFamily="18" charset="0"/>
              </a:rPr>
              <a:t>Tumors of the ear</a:t>
            </a:r>
            <a:endParaRPr lang="en-US" sz="3500" b="1" dirty="0">
              <a:solidFill>
                <a:prstClr val="white"/>
              </a:solidFill>
              <a:latin typeface="Palatino Linotype" pitchFamily="18" charset="0"/>
            </a:endParaRPr>
          </a:p>
        </p:txBody>
      </p:sp>
      <p:sp>
        <p:nvSpPr>
          <p:cNvPr id="6" name="Rectangle 5"/>
          <p:cNvSpPr/>
          <p:nvPr/>
        </p:nvSpPr>
        <p:spPr>
          <a:xfrm>
            <a:off x="584199" y="1584157"/>
            <a:ext cx="10600267" cy="6873677"/>
          </a:xfrm>
          <a:prstGeom prst="rect">
            <a:avLst/>
          </a:prstGeom>
        </p:spPr>
        <p:txBody>
          <a:bodyPr wrap="square">
            <a:spAutoFit/>
          </a:bodyPr>
          <a:lstStyle/>
          <a:p>
            <a:pPr marL="228600" lvl="1" indent="-228600">
              <a:lnSpc>
                <a:spcPct val="90000"/>
              </a:lnSpc>
              <a:spcBef>
                <a:spcPts val="1000"/>
              </a:spcBef>
              <a:buFont typeface="Wingdings" pitchFamily="2" charset="2"/>
              <a:buChar char="§"/>
            </a:pPr>
            <a:r>
              <a:rPr lang="en-US" altLang="en-US" sz="2400" dirty="0" smtClean="0">
                <a:solidFill>
                  <a:prstClr val="black"/>
                </a:solidFill>
                <a:latin typeface="Palatino Linotype" pitchFamily="18" charset="0"/>
                <a:cs typeface="Times New Roman" pitchFamily="18" charset="0"/>
              </a:rPr>
              <a:t>Tumors </a:t>
            </a:r>
            <a:r>
              <a:rPr lang="en-US" altLang="en-US" sz="2400" dirty="0">
                <a:solidFill>
                  <a:prstClr val="black"/>
                </a:solidFill>
                <a:latin typeface="Palatino Linotype" pitchFamily="18" charset="0"/>
                <a:cs typeface="Times New Roman" pitchFamily="18" charset="0"/>
              </a:rPr>
              <a:t>of the:</a:t>
            </a:r>
          </a:p>
          <a:p>
            <a:pPr marL="228600" lvl="1" indent="-228600">
              <a:lnSpc>
                <a:spcPct val="90000"/>
              </a:lnSpc>
              <a:spcBef>
                <a:spcPts val="1000"/>
              </a:spcBef>
              <a:buFont typeface="Wingdings" pitchFamily="2" charset="2"/>
              <a:buChar char="§"/>
            </a:pPr>
            <a:endParaRPr lang="en-US" altLang="en-US" sz="2400" dirty="0">
              <a:solidFill>
                <a:prstClr val="black"/>
              </a:solidFill>
              <a:latin typeface="Palatino Linotype" pitchFamily="18" charset="0"/>
              <a:cs typeface="Times New Roman" pitchFamily="18" charset="0"/>
            </a:endParaRPr>
          </a:p>
          <a:p>
            <a:pPr marL="800100" lvl="2" indent="-342900">
              <a:lnSpc>
                <a:spcPct val="90000"/>
              </a:lnSpc>
              <a:spcBef>
                <a:spcPts val="1000"/>
              </a:spcBef>
              <a:buFont typeface="Arial" panose="020B0604020202020204" pitchFamily="34" charset="0"/>
              <a:buChar char="•"/>
            </a:pPr>
            <a:r>
              <a:rPr lang="en-US" altLang="en-US" sz="2400" dirty="0">
                <a:solidFill>
                  <a:prstClr val="black"/>
                </a:solidFill>
                <a:latin typeface="Palatino Linotype" pitchFamily="18" charset="0"/>
                <a:cs typeface="Times New Roman" pitchFamily="18" charset="0"/>
              </a:rPr>
              <a:t>External </a:t>
            </a:r>
            <a:r>
              <a:rPr lang="en-US" altLang="en-US" sz="2400" dirty="0" smtClean="0">
                <a:solidFill>
                  <a:prstClr val="black"/>
                </a:solidFill>
                <a:latin typeface="Palatino Linotype" pitchFamily="18" charset="0"/>
                <a:cs typeface="Times New Roman" pitchFamily="18" charset="0"/>
              </a:rPr>
              <a:t>ear</a:t>
            </a:r>
          </a:p>
          <a:p>
            <a:pPr marL="1257300" lvl="3" indent="-342900">
              <a:lnSpc>
                <a:spcPct val="90000"/>
              </a:lnSpc>
              <a:spcBef>
                <a:spcPts val="1000"/>
              </a:spcBef>
              <a:buFont typeface="Courier New" pitchFamily="49" charset="0"/>
              <a:buChar char="o"/>
            </a:pPr>
            <a:r>
              <a:rPr lang="en-US" altLang="en-US" sz="2400" dirty="0" smtClean="0">
                <a:solidFill>
                  <a:prstClr val="black"/>
                </a:solidFill>
                <a:latin typeface="Palatino Linotype" pitchFamily="18" charset="0"/>
                <a:cs typeface="Times New Roman" pitchFamily="18" charset="0"/>
              </a:rPr>
              <a:t>Auricle</a:t>
            </a:r>
          </a:p>
          <a:p>
            <a:pPr marL="1257300" lvl="3" indent="-342900">
              <a:lnSpc>
                <a:spcPct val="90000"/>
              </a:lnSpc>
              <a:spcBef>
                <a:spcPts val="1000"/>
              </a:spcBef>
              <a:buFont typeface="Courier New" pitchFamily="49" charset="0"/>
              <a:buChar char="o"/>
            </a:pPr>
            <a:r>
              <a:rPr lang="en-US" altLang="en-US" sz="2400" dirty="0" smtClean="0">
                <a:solidFill>
                  <a:prstClr val="black"/>
                </a:solidFill>
                <a:latin typeface="Palatino Linotype" pitchFamily="18" charset="0"/>
                <a:cs typeface="Times New Roman" pitchFamily="18" charset="0"/>
              </a:rPr>
              <a:t>External ear canal</a:t>
            </a:r>
          </a:p>
          <a:p>
            <a:pPr marL="1257300" lvl="3" indent="-342900">
              <a:lnSpc>
                <a:spcPct val="90000"/>
              </a:lnSpc>
              <a:spcBef>
                <a:spcPts val="1000"/>
              </a:spcBef>
              <a:buFont typeface="Courier New" pitchFamily="49" charset="0"/>
              <a:buChar char="o"/>
            </a:pPr>
            <a:endParaRPr lang="en-US" altLang="en-US" sz="2400" dirty="0" smtClean="0">
              <a:solidFill>
                <a:prstClr val="black"/>
              </a:solidFill>
              <a:latin typeface="Palatino Linotype" pitchFamily="18" charset="0"/>
              <a:cs typeface="Times New Roman" pitchFamily="18" charset="0"/>
            </a:endParaRPr>
          </a:p>
          <a:p>
            <a:pPr marL="800100" lvl="2" indent="-342900">
              <a:lnSpc>
                <a:spcPct val="90000"/>
              </a:lnSpc>
              <a:spcBef>
                <a:spcPts val="1000"/>
              </a:spcBef>
              <a:buFont typeface="Arial" panose="020B0604020202020204" pitchFamily="34" charset="0"/>
              <a:buChar char="•"/>
            </a:pPr>
            <a:r>
              <a:rPr lang="en-US" altLang="en-US" sz="2400" dirty="0" smtClean="0">
                <a:solidFill>
                  <a:prstClr val="black"/>
                </a:solidFill>
                <a:latin typeface="Palatino Linotype" pitchFamily="18" charset="0"/>
                <a:cs typeface="Times New Roman" pitchFamily="18" charset="0"/>
              </a:rPr>
              <a:t>Middle ear</a:t>
            </a:r>
          </a:p>
          <a:p>
            <a:pPr marL="800100" lvl="2" indent="-342900">
              <a:lnSpc>
                <a:spcPct val="90000"/>
              </a:lnSpc>
              <a:spcBef>
                <a:spcPts val="1000"/>
              </a:spcBef>
              <a:buFont typeface="Arial" panose="020B0604020202020204" pitchFamily="34" charset="0"/>
              <a:buChar char="•"/>
            </a:pPr>
            <a:endParaRPr lang="en-US" altLang="en-US" sz="2400" dirty="0">
              <a:solidFill>
                <a:prstClr val="black"/>
              </a:solidFill>
              <a:latin typeface="Palatino Linotype" pitchFamily="18" charset="0"/>
              <a:cs typeface="Times New Roman" pitchFamily="18" charset="0"/>
            </a:endParaRPr>
          </a:p>
          <a:p>
            <a:pPr marL="800100" lvl="2" indent="-342900">
              <a:lnSpc>
                <a:spcPct val="90000"/>
              </a:lnSpc>
              <a:spcBef>
                <a:spcPts val="1000"/>
              </a:spcBef>
              <a:buFont typeface="Arial" panose="020B0604020202020204" pitchFamily="34" charset="0"/>
              <a:buChar char="•"/>
            </a:pPr>
            <a:r>
              <a:rPr lang="en-US" altLang="en-US" sz="2400" dirty="0">
                <a:solidFill>
                  <a:prstClr val="black"/>
                </a:solidFill>
                <a:latin typeface="Palatino Linotype" pitchFamily="18" charset="0"/>
                <a:cs typeface="Times New Roman" pitchFamily="18" charset="0"/>
              </a:rPr>
              <a:t>Inner </a:t>
            </a:r>
            <a:r>
              <a:rPr lang="en-US" altLang="en-US" sz="2400" dirty="0" smtClean="0">
                <a:solidFill>
                  <a:prstClr val="black"/>
                </a:solidFill>
                <a:latin typeface="Palatino Linotype" pitchFamily="18" charset="0"/>
                <a:cs typeface="Times New Roman" pitchFamily="18" charset="0"/>
              </a:rPr>
              <a:t>ear</a:t>
            </a:r>
          </a:p>
          <a:p>
            <a:pPr marL="800100" lvl="2" indent="-342900">
              <a:lnSpc>
                <a:spcPct val="90000"/>
              </a:lnSpc>
              <a:spcBef>
                <a:spcPts val="1000"/>
              </a:spcBef>
              <a:buFont typeface="Arial" panose="020B0604020202020204" pitchFamily="34" charset="0"/>
              <a:buChar char="•"/>
            </a:pPr>
            <a:endParaRPr lang="en-US" altLang="en-US" sz="2400" dirty="0">
              <a:solidFill>
                <a:prstClr val="black"/>
              </a:solidFill>
              <a:latin typeface="Palatino Linotype" pitchFamily="18" charset="0"/>
              <a:cs typeface="Times New Roman" pitchFamily="18" charset="0"/>
            </a:endParaRPr>
          </a:p>
          <a:p>
            <a:pPr marL="800100" lvl="2" indent="-342900">
              <a:lnSpc>
                <a:spcPct val="90000"/>
              </a:lnSpc>
              <a:spcBef>
                <a:spcPts val="1000"/>
              </a:spcBef>
              <a:buFont typeface="Arial" panose="020B0604020202020204" pitchFamily="34" charset="0"/>
              <a:buChar char="•"/>
            </a:pPr>
            <a:endParaRPr lang="en-US" altLang="en-US" sz="2400" dirty="0" smtClean="0">
              <a:solidFill>
                <a:prstClr val="black"/>
              </a:solidFill>
              <a:latin typeface="Palatino Linotype" pitchFamily="18" charset="0"/>
              <a:cs typeface="Times New Roman" pitchFamily="18" charset="0"/>
            </a:endParaRPr>
          </a:p>
          <a:p>
            <a:pPr marL="800100" lvl="2" indent="-342900">
              <a:lnSpc>
                <a:spcPct val="90000"/>
              </a:lnSpc>
              <a:spcBef>
                <a:spcPts val="1000"/>
              </a:spcBef>
              <a:buFont typeface="Arial" panose="020B0604020202020204" pitchFamily="34" charset="0"/>
              <a:buChar char="•"/>
            </a:pPr>
            <a:endParaRPr lang="en-US" altLang="en-US" sz="2400" dirty="0">
              <a:solidFill>
                <a:prstClr val="black"/>
              </a:solidFill>
              <a:latin typeface="Palatino Linotype" pitchFamily="18" charset="0"/>
              <a:cs typeface="Times New Roman" pitchFamily="18" charset="0"/>
            </a:endParaRPr>
          </a:p>
          <a:p>
            <a:pPr marL="800100" lvl="2" indent="-342900">
              <a:lnSpc>
                <a:spcPct val="90000"/>
              </a:lnSpc>
              <a:spcBef>
                <a:spcPts val="1000"/>
              </a:spcBef>
              <a:buFont typeface="Arial" panose="020B0604020202020204" pitchFamily="34" charset="0"/>
              <a:buChar char="•"/>
            </a:pPr>
            <a:endParaRPr lang="en-US" altLang="en-US" sz="2400" dirty="0" smtClean="0">
              <a:solidFill>
                <a:prstClr val="black"/>
              </a:solidFill>
              <a:latin typeface="Palatino Linotype" pitchFamily="18" charset="0"/>
              <a:cs typeface="Times New Roman" pitchFamily="18" charset="0"/>
            </a:endParaRPr>
          </a:p>
          <a:p>
            <a:pPr marL="800100" lvl="2" indent="-342900">
              <a:lnSpc>
                <a:spcPct val="90000"/>
              </a:lnSpc>
              <a:spcBef>
                <a:spcPts val="1000"/>
              </a:spcBef>
              <a:buFont typeface="Arial" panose="020B0604020202020204" pitchFamily="34" charset="0"/>
              <a:buChar char="•"/>
            </a:pPr>
            <a:endParaRPr lang="en-US" altLang="en-US" sz="2400" dirty="0">
              <a:solidFill>
                <a:prstClr val="black"/>
              </a:solidFill>
              <a:latin typeface="Palatino Linotype" pitchFamily="18" charset="0"/>
              <a:cs typeface="Times New Roman" pitchFamily="18" charset="0"/>
            </a:endParaRPr>
          </a:p>
          <a:p>
            <a:pPr marL="800100" lvl="2" indent="-342900">
              <a:lnSpc>
                <a:spcPct val="90000"/>
              </a:lnSpc>
              <a:spcBef>
                <a:spcPts val="1000"/>
              </a:spcBef>
              <a:buFont typeface="Arial" panose="020B0604020202020204" pitchFamily="34" charset="0"/>
              <a:buChar char="•"/>
            </a:pPr>
            <a:endParaRPr lang="en-US" altLang="en-US" sz="2400" dirty="0">
              <a:solidFill>
                <a:prstClr val="black"/>
              </a:solidFill>
              <a:latin typeface="Palatino Linotype" pitchFamily="18" charset="0"/>
              <a:cs typeface="Times New Roman" pitchFamily="18" charset="0"/>
            </a:endParaRPr>
          </a:p>
        </p:txBody>
      </p:sp>
    </p:spTree>
    <p:extLst>
      <p:ext uri="{BB962C8B-B14F-4D97-AF65-F5344CB8AC3E}">
        <p14:creationId xmlns:p14="http://schemas.microsoft.com/office/powerpoint/2010/main" val="29043743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p:cNvSpPr>
            <a:spLocks noGrp="1"/>
          </p:cNvSpPr>
          <p:nvPr>
            <p:ph idx="1"/>
          </p:nvPr>
        </p:nvSpPr>
        <p:spPr>
          <a:xfrm>
            <a:off x="626532" y="1219197"/>
            <a:ext cx="11082867" cy="5190069"/>
          </a:xfrm>
        </p:spPr>
        <p:txBody>
          <a:bodyPr>
            <a:normAutofit/>
          </a:bodyPr>
          <a:lstStyle/>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Relatively </a:t>
            </a:r>
            <a:r>
              <a:rPr lang="en-US" altLang="en-US" dirty="0" smtClean="0">
                <a:solidFill>
                  <a:prstClr val="black"/>
                </a:solidFill>
                <a:latin typeface="Palatino Linotype" pitchFamily="18" charset="0"/>
                <a:cs typeface="Times New Roman" pitchFamily="18" charset="0"/>
              </a:rPr>
              <a:t>common, easily recognizable</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Good </a:t>
            </a:r>
            <a:r>
              <a:rPr lang="sr-Latn-RS" altLang="en-US" dirty="0" smtClean="0">
                <a:solidFill>
                  <a:prstClr val="black"/>
                </a:solidFill>
                <a:latin typeface="Palatino Linotype" pitchFamily="18" charset="0"/>
                <a:cs typeface="Times New Roman" pitchFamily="18" charset="0"/>
              </a:rPr>
              <a:t>prognosis</a:t>
            </a:r>
            <a:endParaRPr lang="en-US" altLang="en-US" dirty="0" smtClean="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The auricle is exposed to external </a:t>
            </a:r>
            <a:r>
              <a:rPr lang="en-US" altLang="en-US" dirty="0" smtClean="0">
                <a:solidFill>
                  <a:prstClr val="black"/>
                </a:solidFill>
                <a:latin typeface="Palatino Linotype" pitchFamily="18" charset="0"/>
                <a:cs typeface="Times New Roman" pitchFamily="18" charset="0"/>
              </a:rPr>
              <a:t>factors</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Epithelial carcinomas in people over 60 years old </a:t>
            </a:r>
            <a:endParaRPr lang="en-US" altLang="en-US" dirty="0" smtClean="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smtClean="0">
                <a:solidFill>
                  <a:prstClr val="black"/>
                </a:solidFill>
                <a:latin typeface="Palatino Linotype" pitchFamily="18" charset="0"/>
                <a:cs typeface="Times New Roman" pitchFamily="18" charset="0"/>
              </a:rPr>
              <a:t>Premalignant </a:t>
            </a:r>
            <a:r>
              <a:rPr lang="en-US" altLang="en-US" dirty="0">
                <a:solidFill>
                  <a:prstClr val="black"/>
                </a:solidFill>
                <a:latin typeface="Palatino Linotype" pitchFamily="18" charset="0"/>
                <a:cs typeface="Times New Roman" pitchFamily="18" charset="0"/>
              </a:rPr>
              <a:t>conditions (keratosis, cutaneous horn-hypertrophic keratosis and intraepithelial </a:t>
            </a:r>
            <a:r>
              <a:rPr lang="en-US" altLang="en-US" dirty="0" err="1">
                <a:solidFill>
                  <a:prstClr val="black"/>
                </a:solidFill>
                <a:latin typeface="Palatino Linotype" pitchFamily="18" charset="0"/>
                <a:cs typeface="Times New Roman" pitchFamily="18" charset="0"/>
              </a:rPr>
              <a:t>epithelioma</a:t>
            </a:r>
            <a:r>
              <a:rPr lang="en-US" altLang="en-US" dirty="0">
                <a:solidFill>
                  <a:prstClr val="black"/>
                </a:solidFill>
                <a:latin typeface="Palatino Linotype" pitchFamily="18" charset="0"/>
                <a:cs typeface="Times New Roman" pitchFamily="18" charset="0"/>
              </a:rPr>
              <a:t> (Bowen disease)</a:t>
            </a:r>
          </a:p>
        </p:txBody>
      </p:sp>
      <p:sp>
        <p:nvSpPr>
          <p:cNvPr id="5"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Tumors of the auricle</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274961154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p:cNvSpPr>
            <a:spLocks noGrp="1"/>
          </p:cNvSpPr>
          <p:nvPr>
            <p:ph idx="1"/>
          </p:nvPr>
        </p:nvSpPr>
        <p:spPr>
          <a:xfrm>
            <a:off x="618066" y="987425"/>
            <a:ext cx="10515600" cy="4351338"/>
          </a:xfrm>
        </p:spPr>
        <p:txBody>
          <a:bodyPr>
            <a:normAutofit/>
          </a:bodyPr>
          <a:lstStyle/>
          <a:p>
            <a:pPr marL="228600" lvl="1">
              <a:spcBef>
                <a:spcPts val="1000"/>
              </a:spcBef>
              <a:buFont typeface="Wingdings" pitchFamily="2" charset="2"/>
              <a:buChar char="§"/>
            </a:pPr>
            <a:endParaRPr lang="en-US" altLang="en-US" dirty="0" smtClean="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smtClean="0">
                <a:solidFill>
                  <a:prstClr val="black"/>
                </a:solidFill>
                <a:latin typeface="Palatino Linotype" pitchFamily="18" charset="0"/>
                <a:cs typeface="Times New Roman" pitchFamily="18" charset="0"/>
              </a:rPr>
              <a:t>Diagnosis</a:t>
            </a:r>
            <a:endParaRPr lang="en-US" altLang="en-US" dirty="0">
              <a:solidFill>
                <a:prstClr val="black"/>
              </a:solidFill>
              <a:latin typeface="Palatino Linotype" pitchFamily="18" charset="0"/>
              <a:cs typeface="Times New Roman" pitchFamily="18" charset="0"/>
            </a:endParaRPr>
          </a:p>
          <a:p>
            <a:pPr marL="800100" lvl="2" indent="-342900">
              <a:spcBef>
                <a:spcPts val="1000"/>
              </a:spcBef>
            </a:pPr>
            <a:r>
              <a:rPr lang="en-US" altLang="en-US" sz="2400" dirty="0">
                <a:solidFill>
                  <a:prstClr val="black"/>
                </a:solidFill>
                <a:latin typeface="Palatino Linotype" pitchFamily="18" charset="0"/>
                <a:cs typeface="Times New Roman" pitchFamily="18" charset="0"/>
              </a:rPr>
              <a:t>Histological examination of the tumor, which is completely excised (in </a:t>
            </a:r>
            <a:r>
              <a:rPr lang="en-US" altLang="en-US" sz="2400" dirty="0" err="1">
                <a:solidFill>
                  <a:prstClr val="black"/>
                </a:solidFill>
                <a:latin typeface="Palatino Linotype" pitchFamily="18" charset="0"/>
                <a:cs typeface="Times New Roman" pitchFamily="18" charset="0"/>
              </a:rPr>
              <a:t>toto</a:t>
            </a:r>
            <a:r>
              <a:rPr lang="en-US" altLang="en-US" sz="2400" dirty="0" smtClean="0">
                <a:solidFill>
                  <a:prstClr val="black"/>
                </a:solidFill>
                <a:latin typeface="Palatino Linotype" pitchFamily="18" charset="0"/>
                <a:cs typeface="Times New Roman" pitchFamily="18" charset="0"/>
              </a:rPr>
              <a:t>)</a:t>
            </a:r>
          </a:p>
          <a:p>
            <a:pPr marL="800100" lvl="2" indent="-342900">
              <a:spcBef>
                <a:spcPts val="1000"/>
              </a:spcBef>
            </a:pPr>
            <a:endParaRPr lang="en-US" altLang="en-US" sz="2400"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smtClean="0">
                <a:solidFill>
                  <a:prstClr val="black"/>
                </a:solidFill>
                <a:latin typeface="Palatino Linotype" pitchFamily="18" charset="0"/>
                <a:cs typeface="Times New Roman" pitchFamily="18" charset="0"/>
              </a:rPr>
              <a:t>Prophylaxis </a:t>
            </a:r>
            <a:r>
              <a:rPr lang="en-US" altLang="en-US" dirty="0">
                <a:solidFill>
                  <a:prstClr val="black"/>
                </a:solidFill>
                <a:latin typeface="Palatino Linotype" pitchFamily="18" charset="0"/>
                <a:cs typeface="Times New Roman" pitchFamily="18" charset="0"/>
              </a:rPr>
              <a:t>against malignant tumors, protection from the sun's rays</a:t>
            </a:r>
          </a:p>
        </p:txBody>
      </p:sp>
      <p:pic>
        <p:nvPicPr>
          <p:cNvPr id="11268" name="Picture 2" descr="Zloudni_tumori_spoljanjeg_uv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3886200"/>
            <a:ext cx="32004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4" descr="Ð ÐµÐ·ÑÐ»ÑÐ°Ñ ÑÐ»Ð¸ÐºÐ° Ð·Ð° tumori spoljaÅ¡njeg sluÅ¡nog hodnik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5200" y="3810000"/>
            <a:ext cx="32512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Tumors of the auricle</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262175865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p:cNvSpPr>
            <a:spLocks noGrp="1"/>
          </p:cNvSpPr>
          <p:nvPr>
            <p:ph idx="1"/>
          </p:nvPr>
        </p:nvSpPr>
        <p:spPr>
          <a:xfrm>
            <a:off x="609599" y="1300690"/>
            <a:ext cx="11294533" cy="5354109"/>
          </a:xfrm>
        </p:spPr>
        <p:txBody>
          <a:bodyPr>
            <a:normAutofit/>
          </a:bodyPr>
          <a:lstStyle/>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Isolated tumors are very </a:t>
            </a:r>
            <a:r>
              <a:rPr lang="en-US" altLang="en-US" dirty="0" smtClean="0">
                <a:solidFill>
                  <a:prstClr val="black"/>
                </a:solidFill>
                <a:latin typeface="Palatino Linotype" pitchFamily="18" charset="0"/>
                <a:cs typeface="Times New Roman" pitchFamily="18" charset="0"/>
              </a:rPr>
              <a:t>rare.</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Involvement of the auditory canal is associated with involvement of the </a:t>
            </a:r>
            <a:r>
              <a:rPr lang="en-US" altLang="en-US" dirty="0" smtClean="0">
                <a:solidFill>
                  <a:prstClr val="black"/>
                </a:solidFill>
                <a:latin typeface="Palatino Linotype" pitchFamily="18" charset="0"/>
                <a:cs typeface="Times New Roman" pitchFamily="18" charset="0"/>
              </a:rPr>
              <a:t>auricle.</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The most common tumor is </a:t>
            </a:r>
            <a:r>
              <a:rPr lang="en-US" altLang="en-US" dirty="0" err="1">
                <a:solidFill>
                  <a:prstClr val="black"/>
                </a:solidFill>
                <a:latin typeface="Palatino Linotype" pitchFamily="18" charset="0"/>
                <a:cs typeface="Times New Roman" pitchFamily="18" charset="0"/>
              </a:rPr>
              <a:t>planocellular</a:t>
            </a:r>
            <a:r>
              <a:rPr lang="en-US" altLang="en-US" dirty="0">
                <a:solidFill>
                  <a:prstClr val="black"/>
                </a:solidFill>
                <a:latin typeface="Palatino Linotype" pitchFamily="18" charset="0"/>
                <a:cs typeface="Times New Roman" pitchFamily="18" charset="0"/>
              </a:rPr>
              <a:t> carcinoma, less often adenocarcinoma, </a:t>
            </a:r>
            <a:r>
              <a:rPr lang="en-US" altLang="en-US" dirty="0" err="1">
                <a:solidFill>
                  <a:prstClr val="black"/>
                </a:solidFill>
                <a:latin typeface="Palatino Linotype" pitchFamily="18" charset="0"/>
                <a:cs typeface="Times New Roman" pitchFamily="18" charset="0"/>
              </a:rPr>
              <a:t>adenocystic</a:t>
            </a:r>
            <a:r>
              <a:rPr lang="en-US" altLang="en-US" dirty="0">
                <a:solidFill>
                  <a:prstClr val="black"/>
                </a:solidFill>
                <a:latin typeface="Palatino Linotype" pitchFamily="18" charset="0"/>
                <a:cs typeface="Times New Roman" pitchFamily="18" charset="0"/>
              </a:rPr>
              <a:t> tumor and basal cell </a:t>
            </a:r>
            <a:r>
              <a:rPr lang="en-US" altLang="en-US" dirty="0" smtClean="0">
                <a:solidFill>
                  <a:prstClr val="black"/>
                </a:solidFill>
                <a:latin typeface="Palatino Linotype" pitchFamily="18" charset="0"/>
                <a:cs typeface="Times New Roman" pitchFamily="18" charset="0"/>
              </a:rPr>
              <a:t>tumor.</a:t>
            </a:r>
            <a:endParaRPr lang="en-US" altLang="en-US" dirty="0">
              <a:solidFill>
                <a:prstClr val="black"/>
              </a:solidFill>
              <a:latin typeface="Palatino Linotype" pitchFamily="18" charset="0"/>
              <a:cs typeface="Times New Roman" pitchFamily="18" charset="0"/>
            </a:endParaRPr>
          </a:p>
        </p:txBody>
      </p:sp>
      <p:pic>
        <p:nvPicPr>
          <p:cNvPr id="12292" name="Content Placeholder 5" descr="C:\Users\ORL\Desktop\20190803_130341.jpg"/>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7213600" y="4114800"/>
            <a:ext cx="3750733" cy="216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Tumors of the external auditory canal</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9746269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p:cNvSpPr>
            <a:spLocks noGrp="1"/>
          </p:cNvSpPr>
          <p:nvPr>
            <p:ph idx="1"/>
          </p:nvPr>
        </p:nvSpPr>
        <p:spPr>
          <a:xfrm>
            <a:off x="601133" y="1453092"/>
            <a:ext cx="11091333" cy="5023908"/>
          </a:xfrm>
        </p:spPr>
        <p:txBody>
          <a:bodyPr>
            <a:normAutofit lnSpcReduction="10000"/>
          </a:bodyPr>
          <a:lstStyle/>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Clinical </a:t>
            </a:r>
            <a:r>
              <a:rPr lang="en-US" altLang="en-US" dirty="0" smtClean="0">
                <a:solidFill>
                  <a:prstClr val="black"/>
                </a:solidFill>
                <a:latin typeface="Palatino Linotype" pitchFamily="18" charset="0"/>
                <a:cs typeface="Times New Roman" pitchFamily="18" charset="0"/>
              </a:rPr>
              <a:t>presentation - Pain</a:t>
            </a:r>
            <a:r>
              <a:rPr lang="en-US" altLang="en-US" dirty="0">
                <a:solidFill>
                  <a:prstClr val="black"/>
                </a:solidFill>
                <a:latin typeface="Palatino Linotype" pitchFamily="18" charset="0"/>
                <a:cs typeface="Times New Roman" pitchFamily="18" charset="0"/>
              </a:rPr>
              <a:t>, ulceration or vegetative growth, wound on the skin that does not heal for a long time, blood clot, purulent secretion due to tumor </a:t>
            </a:r>
            <a:r>
              <a:rPr lang="en-US" altLang="en-US" dirty="0" smtClean="0">
                <a:solidFill>
                  <a:prstClr val="black"/>
                </a:solidFill>
                <a:latin typeface="Palatino Linotype" pitchFamily="18" charset="0"/>
                <a:cs typeface="Times New Roman" pitchFamily="18" charset="0"/>
              </a:rPr>
              <a:t>infection.</a:t>
            </a:r>
          </a:p>
          <a:p>
            <a:pPr marL="228600" lvl="1">
              <a:spcBef>
                <a:spcPts val="1000"/>
              </a:spcBef>
              <a:buFont typeface="Wingdings" pitchFamily="2" charset="2"/>
              <a:buChar char="§"/>
            </a:pPr>
            <a:endParaRPr lang="en-US" altLang="en-US" sz="800"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Differential </a:t>
            </a:r>
            <a:r>
              <a:rPr lang="en-US" altLang="en-US" dirty="0" smtClean="0">
                <a:solidFill>
                  <a:prstClr val="black"/>
                </a:solidFill>
                <a:latin typeface="Palatino Linotype" pitchFamily="18" charset="0"/>
                <a:cs typeface="Times New Roman" pitchFamily="18" charset="0"/>
              </a:rPr>
              <a:t>diagnosis - chronic </a:t>
            </a:r>
            <a:r>
              <a:rPr lang="en-US" altLang="en-US" dirty="0">
                <a:solidFill>
                  <a:prstClr val="black"/>
                </a:solidFill>
                <a:latin typeface="Palatino Linotype" pitchFamily="18" charset="0"/>
                <a:cs typeface="Times New Roman" pitchFamily="18" charset="0"/>
              </a:rPr>
              <a:t>inflammation of the external ear, chronic </a:t>
            </a:r>
            <a:r>
              <a:rPr lang="en-US" altLang="en-US" dirty="0" err="1">
                <a:solidFill>
                  <a:prstClr val="black"/>
                </a:solidFill>
                <a:latin typeface="Palatino Linotype" pitchFamily="18" charset="0"/>
                <a:cs typeface="Times New Roman" pitchFamily="18" charset="0"/>
              </a:rPr>
              <a:t>suppurative</a:t>
            </a:r>
            <a:r>
              <a:rPr lang="en-US" altLang="en-US" dirty="0">
                <a:solidFill>
                  <a:prstClr val="black"/>
                </a:solidFill>
                <a:latin typeface="Palatino Linotype" pitchFamily="18" charset="0"/>
                <a:cs typeface="Times New Roman" pitchFamily="18" charset="0"/>
              </a:rPr>
              <a:t> otitis media with polyp, middle ear tumor, penetrating parotid gland </a:t>
            </a:r>
            <a:r>
              <a:rPr lang="en-US" altLang="en-US" dirty="0" smtClean="0">
                <a:solidFill>
                  <a:prstClr val="black"/>
                </a:solidFill>
                <a:latin typeface="Palatino Linotype" pitchFamily="18" charset="0"/>
                <a:cs typeface="Times New Roman" pitchFamily="18" charset="0"/>
              </a:rPr>
              <a:t>tumor.</a:t>
            </a:r>
          </a:p>
          <a:p>
            <a:pPr marL="228600" lvl="1">
              <a:spcBef>
                <a:spcPts val="1000"/>
              </a:spcBef>
              <a:buFont typeface="Wingdings" pitchFamily="2" charset="2"/>
              <a:buChar char="§"/>
            </a:pPr>
            <a:endParaRPr lang="en-US" altLang="en-US" sz="800"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Always CT of the temporal bone to determine tumor </a:t>
            </a:r>
            <a:r>
              <a:rPr lang="en-US" altLang="en-US" dirty="0" smtClean="0">
                <a:solidFill>
                  <a:prstClr val="black"/>
                </a:solidFill>
                <a:latin typeface="Palatino Linotype" pitchFamily="18" charset="0"/>
                <a:cs typeface="Times New Roman" pitchFamily="18" charset="0"/>
              </a:rPr>
              <a:t>extension.</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In the case of non-healing ulcerations and granulations, a biopsy should always be performed</a:t>
            </a:r>
            <a:r>
              <a:rPr lang="en-US" altLang="en-US" dirty="0" smtClean="0">
                <a:solidFill>
                  <a:prstClr val="black"/>
                </a:solidFill>
                <a:latin typeface="Palatino Linotype" pitchFamily="18" charset="0"/>
                <a:cs typeface="Times New Roman" pitchFamily="18" charset="0"/>
              </a:rPr>
              <a:t>.</a:t>
            </a:r>
          </a:p>
          <a:p>
            <a:pPr marL="228600" lvl="1">
              <a:spcBef>
                <a:spcPts val="1000"/>
              </a:spcBef>
              <a:buFont typeface="Wingdings" pitchFamily="2" charset="2"/>
              <a:buChar char="§"/>
            </a:pPr>
            <a:endParaRPr lang="en-US" altLang="en-US" sz="900"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smtClean="0">
                <a:solidFill>
                  <a:prstClr val="black"/>
                </a:solidFill>
                <a:latin typeface="Palatino Linotype" pitchFamily="18" charset="0"/>
                <a:cs typeface="Times New Roman" pitchFamily="18" charset="0"/>
              </a:rPr>
              <a:t>Therapy - Surgical </a:t>
            </a:r>
            <a:r>
              <a:rPr lang="en-US" altLang="en-US" dirty="0">
                <a:solidFill>
                  <a:prstClr val="black"/>
                </a:solidFill>
                <a:latin typeface="Palatino Linotype" pitchFamily="18" charset="0"/>
                <a:cs typeface="Times New Roman" pitchFamily="18" charset="0"/>
              </a:rPr>
              <a:t>with eventual postoperative radiotherapy.</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p:txBody>
      </p:sp>
      <p:sp>
        <p:nvSpPr>
          <p:cNvPr id="4"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Tumors of the external auditory canal</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12008387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a:extLst>
              <a:ext uri="{FF2B5EF4-FFF2-40B4-BE49-F238E27FC236}">
                <a16:creationId xmlns="" xmlns:a16="http://schemas.microsoft.com/office/drawing/2014/main" id="{DFB88CA6-3E71-4D90-A546-898960725A9A}"/>
              </a:ext>
            </a:extLst>
          </p:cNvPr>
          <p:cNvSpPr>
            <a:spLocks noGrp="1"/>
          </p:cNvSpPr>
          <p:nvPr>
            <p:ph idx="1"/>
          </p:nvPr>
        </p:nvSpPr>
        <p:spPr>
          <a:xfrm>
            <a:off x="609600" y="1029758"/>
            <a:ext cx="10972800" cy="5709709"/>
          </a:xfrm>
        </p:spPr>
        <p:txBody>
          <a:bodyPr>
            <a:normAutofit/>
          </a:bodyPr>
          <a:lstStyle/>
          <a:p>
            <a:pPr marL="228600" lvl="1">
              <a:spcBef>
                <a:spcPts val="1000"/>
              </a:spcBef>
              <a:buFont typeface="Wingdings" pitchFamily="2" charset="2"/>
              <a:buChar char="§"/>
            </a:pPr>
            <a:r>
              <a:rPr lang="en-US" altLang="en-US" b="1" dirty="0">
                <a:solidFill>
                  <a:schemeClr val="accent1"/>
                </a:solidFill>
                <a:latin typeface="Palatino Linotype" pitchFamily="18" charset="0"/>
                <a:cs typeface="Times New Roman" pitchFamily="18" charset="0"/>
              </a:rPr>
              <a:t>Open mechanical injuries of the </a:t>
            </a:r>
            <a:r>
              <a:rPr lang="en-US" altLang="en-US" b="1" dirty="0" smtClean="0">
                <a:solidFill>
                  <a:schemeClr val="accent1"/>
                </a:solidFill>
                <a:latin typeface="Palatino Linotype" pitchFamily="18" charset="0"/>
                <a:cs typeface="Times New Roman" pitchFamily="18" charset="0"/>
              </a:rPr>
              <a:t>auricle:</a:t>
            </a:r>
          </a:p>
          <a:p>
            <a:pPr marL="800100" lvl="2" indent="-342900">
              <a:spcBef>
                <a:spcPts val="1000"/>
              </a:spcBef>
            </a:pPr>
            <a:r>
              <a:rPr lang="en-US" altLang="en-US" sz="2400" dirty="0" smtClean="0">
                <a:latin typeface="Palatino Linotype" pitchFamily="18" charset="0"/>
                <a:cs typeface="Times New Roman" pitchFamily="18" charset="0"/>
              </a:rPr>
              <a:t>Cuts</a:t>
            </a:r>
            <a:endParaRPr lang="en-US" altLang="en-US" sz="2400" dirty="0">
              <a:latin typeface="Palatino Linotype" pitchFamily="18" charset="0"/>
              <a:cs typeface="Times New Roman" pitchFamily="18" charset="0"/>
            </a:endParaRPr>
          </a:p>
          <a:p>
            <a:pPr marL="800100" lvl="2" indent="-342900">
              <a:spcBef>
                <a:spcPts val="1000"/>
              </a:spcBef>
            </a:pPr>
            <a:r>
              <a:rPr lang="en-US" altLang="en-US" sz="2400" dirty="0">
                <a:latin typeface="Palatino Linotype" pitchFamily="18" charset="0"/>
                <a:cs typeface="Times New Roman" pitchFamily="18" charset="0"/>
              </a:rPr>
              <a:t>Lacerations </a:t>
            </a:r>
            <a:endParaRPr lang="en-US" altLang="en-US" sz="2400" dirty="0">
              <a:latin typeface="Palatino Linotype" pitchFamily="18" charset="0"/>
              <a:cs typeface="Times New Roman" pitchFamily="18" charset="0"/>
            </a:endParaRPr>
          </a:p>
          <a:p>
            <a:pPr marL="800100" lvl="2" indent="-342900">
              <a:spcBef>
                <a:spcPts val="1000"/>
              </a:spcBef>
            </a:pPr>
            <a:r>
              <a:rPr lang="en-US" altLang="en-US" sz="2400" dirty="0">
                <a:latin typeface="Palatino Linotype" pitchFamily="18" charset="0"/>
                <a:cs typeface="Times New Roman" pitchFamily="18" charset="0"/>
              </a:rPr>
              <a:t>Amputations</a:t>
            </a:r>
            <a:r>
              <a:rPr lang="sr-Cyrl-RS" altLang="en-US" sz="2400" dirty="0">
                <a:latin typeface="Palatino Linotype" pitchFamily="18" charset="0"/>
                <a:cs typeface="Times New Roman" pitchFamily="18" charset="0"/>
              </a:rPr>
              <a:t> (</a:t>
            </a:r>
            <a:r>
              <a:rPr lang="en-US" altLang="en-US" sz="2400" dirty="0">
                <a:latin typeface="Palatino Linotype" pitchFamily="18" charset="0"/>
                <a:cs typeface="Times New Roman" pitchFamily="18" charset="0"/>
              </a:rPr>
              <a:t>partial or complete</a:t>
            </a:r>
            <a:r>
              <a:rPr lang="en-US" altLang="en-US" sz="2400" dirty="0" smtClean="0">
                <a:latin typeface="Palatino Linotype" pitchFamily="18" charset="0"/>
                <a:cs typeface="Times New Roman" pitchFamily="18" charset="0"/>
              </a:rPr>
              <a:t>)</a:t>
            </a:r>
          </a:p>
          <a:p>
            <a:pPr marL="800100" lvl="2" indent="-342900">
              <a:spcBef>
                <a:spcPts val="1000"/>
              </a:spcBef>
            </a:pPr>
            <a:endParaRPr lang="en-US" altLang="en-US" sz="800" dirty="0" smtClean="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smtClean="0">
                <a:latin typeface="Palatino Linotype" pitchFamily="18" charset="0"/>
                <a:cs typeface="Times New Roman" pitchFamily="18" charset="0"/>
              </a:rPr>
              <a:t>Most </a:t>
            </a:r>
            <a:r>
              <a:rPr lang="en-US" altLang="en-US" dirty="0">
                <a:latin typeface="Palatino Linotype" pitchFamily="18" charset="0"/>
                <a:cs typeface="Times New Roman" pitchFamily="18" charset="0"/>
              </a:rPr>
              <a:t>common causes are severe head injuries in traffic accidents</a:t>
            </a:r>
            <a:r>
              <a:rPr lang="sr-Cyrl-RS" altLang="en-US" dirty="0" smtClean="0">
                <a:latin typeface="Palatino Linotype" pitchFamily="18" charset="0"/>
                <a:cs typeface="Times New Roman" pitchFamily="18" charset="0"/>
              </a:rPr>
              <a:t>.</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pPr>
            <a:endParaRPr lang="en-US" altLang="en-US" sz="800" dirty="0" smtClean="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Treatment </a:t>
            </a:r>
          </a:p>
          <a:p>
            <a:pPr marL="800100" lvl="2" indent="-342900">
              <a:spcBef>
                <a:spcPts val="1000"/>
              </a:spcBef>
            </a:pPr>
            <a:r>
              <a:rPr lang="en-US" altLang="en-US" sz="2400" dirty="0">
                <a:latin typeface="Palatino Linotype" pitchFamily="18" charset="0"/>
                <a:cs typeface="Times New Roman" pitchFamily="18" charset="0"/>
              </a:rPr>
              <a:t>Depends on the extent of the injury</a:t>
            </a:r>
          </a:p>
          <a:p>
            <a:pPr marL="800100" lvl="2" indent="-342900">
              <a:spcBef>
                <a:spcPts val="1000"/>
              </a:spcBef>
            </a:pPr>
            <a:r>
              <a:rPr lang="en-US" altLang="en-US" sz="2400" dirty="0">
                <a:latin typeface="Palatino Linotype" pitchFamily="18" charset="0"/>
                <a:cs typeface="Times New Roman" pitchFamily="18" charset="0"/>
              </a:rPr>
              <a:t>Basic principles: early suture, tissue preservation, prevention of the infection.</a:t>
            </a:r>
          </a:p>
          <a:p>
            <a:pPr marL="800100" lvl="2" indent="-342900">
              <a:spcBef>
                <a:spcPts val="1000"/>
              </a:spcBef>
            </a:pPr>
            <a:r>
              <a:rPr lang="en-US" altLang="en-US" sz="2400" dirty="0">
                <a:latin typeface="Palatino Linotype" pitchFamily="18" charset="0"/>
                <a:cs typeface="Times New Roman" pitchFamily="18" charset="0"/>
              </a:rPr>
              <a:t>Only skin is sutured (not the cartilage), TT, antibiotics.</a:t>
            </a:r>
          </a:p>
          <a:p>
            <a:pPr marL="800100" lvl="2" indent="-342900">
              <a:spcBef>
                <a:spcPts val="1000"/>
              </a:spcBef>
            </a:pPr>
            <a:r>
              <a:rPr lang="en-US" altLang="en-US" sz="2400" dirty="0">
                <a:latin typeface="Palatino Linotype" pitchFamily="18" charset="0"/>
                <a:cs typeface="Times New Roman" pitchFamily="18" charset="0"/>
              </a:rPr>
              <a:t>Complete auricle amputation require early suture (2 hour time window) – poor prognosis.</a:t>
            </a:r>
          </a:p>
          <a:p>
            <a:pPr marL="228600" lvl="1">
              <a:spcBef>
                <a:spcPts val="1000"/>
              </a:spcBef>
              <a:buFont typeface="Wingdings" pitchFamily="2" charset="2"/>
              <a:buChar char="§"/>
            </a:pPr>
            <a:endParaRPr lang="en-US" altLang="en-US" dirty="0">
              <a:latin typeface="Palatino Linotype" pitchFamily="18" charset="0"/>
              <a:cs typeface="Times New Roman" pitchFamily="18" charset="0"/>
            </a:endParaRPr>
          </a:p>
        </p:txBody>
      </p:sp>
      <p:sp>
        <p:nvSpPr>
          <p:cNvPr id="4"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Injuries of the </a:t>
            </a:r>
            <a:r>
              <a:rPr lang="en-US" sz="3500" b="1" dirty="0" smtClean="0">
                <a:solidFill>
                  <a:schemeClr val="tx1"/>
                </a:solidFill>
                <a:latin typeface="Palatino Linotype" pitchFamily="18" charset="0"/>
              </a:rPr>
              <a:t>auricle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12810835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p:cNvSpPr>
            <a:spLocks noGrp="1"/>
          </p:cNvSpPr>
          <p:nvPr>
            <p:ph idx="1"/>
          </p:nvPr>
        </p:nvSpPr>
        <p:spPr>
          <a:xfrm>
            <a:off x="605366" y="1580090"/>
            <a:ext cx="10981267" cy="5100109"/>
          </a:xfrm>
        </p:spPr>
        <p:txBody>
          <a:bodyPr>
            <a:normAutofit/>
          </a:bodyPr>
          <a:lstStyle/>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Theoretically</a:t>
            </a:r>
            <a:r>
              <a:rPr lang="sr-Latn-RS" altLang="en-US" dirty="0">
                <a:solidFill>
                  <a:prstClr val="black"/>
                </a:solidFill>
                <a:latin typeface="Palatino Linotype" pitchFamily="18" charset="0"/>
                <a:cs typeface="Times New Roman" pitchFamily="18" charset="0"/>
              </a:rPr>
              <a:t>, </a:t>
            </a:r>
            <a:r>
              <a:rPr lang="en-US" altLang="en-US" dirty="0">
                <a:solidFill>
                  <a:prstClr val="black"/>
                </a:solidFill>
                <a:latin typeface="Palatino Linotype" pitchFamily="18" charset="0"/>
                <a:cs typeface="Times New Roman" pitchFamily="18" charset="0"/>
              </a:rPr>
              <a:t>every</a:t>
            </a:r>
            <a:r>
              <a:rPr lang="sr-Latn-RS" altLang="en-US" dirty="0">
                <a:solidFill>
                  <a:prstClr val="black"/>
                </a:solidFill>
                <a:latin typeface="Palatino Linotype" pitchFamily="18" charset="0"/>
                <a:cs typeface="Times New Roman" pitchFamily="18" charset="0"/>
              </a:rPr>
              <a:t> type might </a:t>
            </a:r>
            <a:r>
              <a:rPr lang="sr-Latn-RS" altLang="en-US" dirty="0" smtClean="0">
                <a:solidFill>
                  <a:prstClr val="black"/>
                </a:solidFill>
                <a:latin typeface="Palatino Linotype" pitchFamily="18" charset="0"/>
                <a:cs typeface="Times New Roman" pitchFamily="18" charset="0"/>
              </a:rPr>
              <a:t>occur</a:t>
            </a:r>
            <a:r>
              <a:rPr lang="en-US" altLang="en-US" dirty="0" smtClean="0">
                <a:solidFill>
                  <a:prstClr val="black"/>
                </a:solidFill>
                <a:latin typeface="Palatino Linotype" pitchFamily="18" charset="0"/>
                <a:cs typeface="Times New Roman" pitchFamily="18" charset="0"/>
              </a:rPr>
              <a:t>.</a:t>
            </a:r>
          </a:p>
          <a:p>
            <a:pPr marL="228600" lvl="1">
              <a:spcBef>
                <a:spcPts val="1000"/>
              </a:spcBef>
              <a:buFont typeface="Wingdings" pitchFamily="2" charset="2"/>
              <a:buChar char="§"/>
            </a:pPr>
            <a:endParaRPr lang="sr-Latn-R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 Epithelial and </a:t>
            </a:r>
            <a:r>
              <a:rPr lang="en-US" altLang="en-US" dirty="0" err="1">
                <a:solidFill>
                  <a:prstClr val="black"/>
                </a:solidFill>
                <a:latin typeface="Palatino Linotype" pitchFamily="18" charset="0"/>
                <a:cs typeface="Times New Roman" pitchFamily="18" charset="0"/>
              </a:rPr>
              <a:t>mesenchymal</a:t>
            </a:r>
            <a:r>
              <a:rPr lang="en-US" altLang="en-US" dirty="0">
                <a:solidFill>
                  <a:prstClr val="black"/>
                </a:solidFill>
                <a:latin typeface="Palatino Linotype" pitchFamily="18" charset="0"/>
                <a:cs typeface="Times New Roman" pitchFamily="18" charset="0"/>
              </a:rPr>
              <a:t> tumors, benign or </a:t>
            </a:r>
            <a:r>
              <a:rPr lang="en-US" altLang="en-US" dirty="0" smtClean="0">
                <a:solidFill>
                  <a:prstClr val="black"/>
                </a:solidFill>
                <a:latin typeface="Palatino Linotype" pitchFamily="18" charset="0"/>
                <a:cs typeface="Times New Roman" pitchFamily="18" charset="0"/>
              </a:rPr>
              <a:t>malignant</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The most important benign is </a:t>
            </a:r>
            <a:r>
              <a:rPr lang="en-US" altLang="en-US" b="1" u="sng" dirty="0" err="1">
                <a:latin typeface="Palatino Linotype" pitchFamily="18" charset="0"/>
                <a:cs typeface="Times New Roman" pitchFamily="18" charset="0"/>
              </a:rPr>
              <a:t>glomus</a:t>
            </a:r>
            <a:r>
              <a:rPr lang="en-US" altLang="en-US" b="1" u="sng" dirty="0">
                <a:latin typeface="Palatino Linotype" pitchFamily="18" charset="0"/>
                <a:cs typeface="Times New Roman" pitchFamily="18" charset="0"/>
              </a:rPr>
              <a:t> tumor </a:t>
            </a:r>
            <a:r>
              <a:rPr lang="en-US" altLang="en-US" dirty="0">
                <a:solidFill>
                  <a:prstClr val="black"/>
                </a:solidFill>
                <a:latin typeface="Palatino Linotype" pitchFamily="18" charset="0"/>
                <a:cs typeface="Times New Roman" pitchFamily="18" charset="0"/>
              </a:rPr>
              <a:t>and malignant </a:t>
            </a:r>
            <a:r>
              <a:rPr lang="en-US" altLang="en-US" dirty="0" err="1">
                <a:solidFill>
                  <a:prstClr val="black"/>
                </a:solidFill>
                <a:latin typeface="Palatino Linotype" pitchFamily="18" charset="0"/>
                <a:cs typeface="Times New Roman" pitchFamily="18" charset="0"/>
              </a:rPr>
              <a:t>planocellular</a:t>
            </a:r>
            <a:r>
              <a:rPr lang="en-US" altLang="en-US" dirty="0">
                <a:solidFill>
                  <a:prstClr val="black"/>
                </a:solidFill>
                <a:latin typeface="Palatino Linotype" pitchFamily="18" charset="0"/>
                <a:cs typeface="Times New Roman" pitchFamily="18" charset="0"/>
              </a:rPr>
              <a:t> carcinoma</a:t>
            </a:r>
          </a:p>
        </p:txBody>
      </p:sp>
      <p:sp>
        <p:nvSpPr>
          <p:cNvPr id="4" name="Title 1"/>
          <p:cNvSpPr txBox="1">
            <a:spLocks/>
          </p:cNvSpPr>
          <p:nvPr/>
        </p:nvSpPr>
        <p:spPr>
          <a:xfrm>
            <a:off x="0" y="16192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rgbClr val="000099"/>
                </a:solidFill>
                <a:latin typeface="Palatino Linotype" pitchFamily="18" charset="0"/>
              </a:rPr>
              <a:t>Tumors of the middle ear</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54359537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1"/>
          <p:cNvSpPr>
            <a:spLocks noGrp="1"/>
          </p:cNvSpPr>
          <p:nvPr>
            <p:ph idx="1"/>
          </p:nvPr>
        </p:nvSpPr>
        <p:spPr>
          <a:xfrm>
            <a:off x="626534" y="1580091"/>
            <a:ext cx="10981266" cy="4625976"/>
          </a:xfrm>
        </p:spPr>
        <p:txBody>
          <a:bodyPr>
            <a:normAutofit/>
          </a:bodyPr>
          <a:lstStyle/>
          <a:p>
            <a:pPr marL="228600" lvl="1">
              <a:spcBef>
                <a:spcPts val="1000"/>
              </a:spcBef>
              <a:buFont typeface="Wingdings" pitchFamily="2" charset="2"/>
              <a:buChar char="§"/>
            </a:pPr>
            <a:r>
              <a:rPr lang="en-US" altLang="en-US" dirty="0" err="1">
                <a:solidFill>
                  <a:prstClr val="black"/>
                </a:solidFill>
                <a:latin typeface="Palatino Linotype" pitchFamily="18" charset="0"/>
                <a:cs typeface="Times New Roman" pitchFamily="18" charset="0"/>
              </a:rPr>
              <a:t>Glomus</a:t>
            </a:r>
            <a:r>
              <a:rPr lang="en-US" altLang="en-US" dirty="0">
                <a:solidFill>
                  <a:prstClr val="black"/>
                </a:solidFill>
                <a:latin typeface="Palatino Linotype" pitchFamily="18" charset="0"/>
                <a:cs typeface="Times New Roman" pitchFamily="18" charset="0"/>
              </a:rPr>
              <a:t> tumors or </a:t>
            </a:r>
            <a:r>
              <a:rPr lang="en-US" altLang="en-US" dirty="0" err="1">
                <a:solidFill>
                  <a:prstClr val="black"/>
                </a:solidFill>
                <a:latin typeface="Palatino Linotype" pitchFamily="18" charset="0"/>
                <a:cs typeface="Times New Roman" pitchFamily="18" charset="0"/>
              </a:rPr>
              <a:t>paraganglioma</a:t>
            </a:r>
            <a:r>
              <a:rPr lang="en-US" altLang="en-US" dirty="0">
                <a:solidFill>
                  <a:prstClr val="black"/>
                </a:solidFill>
                <a:latin typeface="Palatino Linotype" pitchFamily="18" charset="0"/>
                <a:cs typeface="Times New Roman" pitchFamily="18" charset="0"/>
              </a:rPr>
              <a:t>, benign tumors formed of the </a:t>
            </a:r>
            <a:r>
              <a:rPr lang="en-US" altLang="en-US" dirty="0" err="1">
                <a:solidFill>
                  <a:prstClr val="black"/>
                </a:solidFill>
                <a:latin typeface="Palatino Linotype" pitchFamily="18" charset="0"/>
                <a:cs typeface="Times New Roman" pitchFamily="18" charset="0"/>
              </a:rPr>
              <a:t>nonchromaffin</a:t>
            </a:r>
            <a:r>
              <a:rPr lang="en-US" altLang="en-US" dirty="0">
                <a:solidFill>
                  <a:prstClr val="black"/>
                </a:solidFill>
                <a:latin typeface="Palatino Linotype" pitchFamily="18" charset="0"/>
                <a:cs typeface="Times New Roman" pitchFamily="18" charset="0"/>
              </a:rPr>
              <a:t> </a:t>
            </a:r>
            <a:r>
              <a:rPr lang="en-US" altLang="en-US" dirty="0" err="1">
                <a:solidFill>
                  <a:prstClr val="black"/>
                </a:solidFill>
                <a:latin typeface="Palatino Linotype" pitchFamily="18" charset="0"/>
                <a:cs typeface="Times New Roman" pitchFamily="18" charset="0"/>
              </a:rPr>
              <a:t>paraganglion</a:t>
            </a:r>
            <a:r>
              <a:rPr lang="en-US" altLang="en-US" dirty="0">
                <a:solidFill>
                  <a:prstClr val="black"/>
                </a:solidFill>
                <a:latin typeface="Palatino Linotype" pitchFamily="18" charset="0"/>
                <a:cs typeface="Times New Roman" pitchFamily="18" charset="0"/>
              </a:rPr>
              <a:t> cells extending from the base of the skull to the aortic </a:t>
            </a:r>
            <a:r>
              <a:rPr lang="en-US" altLang="en-US" dirty="0" smtClean="0">
                <a:solidFill>
                  <a:prstClr val="black"/>
                </a:solidFill>
                <a:latin typeface="Palatino Linotype" pitchFamily="18" charset="0"/>
                <a:cs typeface="Times New Roman" pitchFamily="18" charset="0"/>
              </a:rPr>
              <a:t>bifurcation.</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Well blooded, well vascularized, slow </a:t>
            </a:r>
            <a:r>
              <a:rPr lang="en-US" altLang="en-US" dirty="0" smtClean="0">
                <a:solidFill>
                  <a:prstClr val="black"/>
                </a:solidFill>
                <a:latin typeface="Palatino Linotype" pitchFamily="18" charset="0"/>
                <a:cs typeface="Times New Roman" pitchFamily="18" charset="0"/>
              </a:rPr>
              <a:t>growing.</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They cause serious complications due to local destructive </a:t>
            </a:r>
            <a:r>
              <a:rPr lang="en-US" altLang="en-US" dirty="0" smtClean="0">
                <a:solidFill>
                  <a:prstClr val="black"/>
                </a:solidFill>
                <a:latin typeface="Palatino Linotype" pitchFamily="18" charset="0"/>
                <a:cs typeface="Times New Roman" pitchFamily="18" charset="0"/>
              </a:rPr>
              <a:t>spread.</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Rarely, they can also have a malignant characteristics</a:t>
            </a:r>
          </a:p>
        </p:txBody>
      </p:sp>
      <p:sp>
        <p:nvSpPr>
          <p:cNvPr id="4"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a:solidFill>
                  <a:schemeClr val="tx1"/>
                </a:solidFill>
                <a:latin typeface="Palatino Linotype" pitchFamily="18" charset="0"/>
              </a:rPr>
              <a:t>Glomus</a:t>
            </a:r>
            <a:r>
              <a:rPr lang="en-US" sz="3500" b="1" dirty="0">
                <a:solidFill>
                  <a:schemeClr val="tx1"/>
                </a:solidFill>
                <a:latin typeface="Palatino Linotype" pitchFamily="18" charset="0"/>
              </a:rPr>
              <a:t> </a:t>
            </a:r>
            <a:r>
              <a:rPr lang="en-US" sz="3500" b="1" dirty="0" err="1">
                <a:solidFill>
                  <a:schemeClr val="tx1"/>
                </a:solidFill>
                <a:latin typeface="Palatino Linotype" pitchFamily="18" charset="0"/>
              </a:rPr>
              <a:t>tympanicum</a:t>
            </a:r>
            <a:r>
              <a:rPr lang="en-US" sz="3500" b="1" dirty="0">
                <a:solidFill>
                  <a:schemeClr val="tx1"/>
                </a:solidFill>
                <a:latin typeface="Palatino Linotype" pitchFamily="18" charset="0"/>
              </a:rPr>
              <a:t> and </a:t>
            </a:r>
            <a:r>
              <a:rPr lang="en-US" sz="3500" b="1" dirty="0" err="1">
                <a:solidFill>
                  <a:schemeClr val="tx1"/>
                </a:solidFill>
                <a:latin typeface="Palatino Linotype" pitchFamily="18" charset="0"/>
              </a:rPr>
              <a:t>glomus</a:t>
            </a:r>
            <a:r>
              <a:rPr lang="en-US" sz="3500" b="1" dirty="0">
                <a:solidFill>
                  <a:schemeClr val="tx1"/>
                </a:solidFill>
                <a:latin typeface="Palatino Linotype" pitchFamily="18" charset="0"/>
              </a:rPr>
              <a:t> </a:t>
            </a:r>
            <a:r>
              <a:rPr lang="en-US" sz="3500" b="1" dirty="0" err="1">
                <a:solidFill>
                  <a:schemeClr val="tx1"/>
                </a:solidFill>
                <a:latin typeface="Palatino Linotype" pitchFamily="18" charset="0"/>
              </a:rPr>
              <a:t>jugulare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11845404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1"/>
          <p:cNvSpPr>
            <a:spLocks noGrp="1"/>
          </p:cNvSpPr>
          <p:nvPr>
            <p:ph idx="1"/>
          </p:nvPr>
        </p:nvSpPr>
        <p:spPr>
          <a:xfrm>
            <a:off x="626533" y="1588558"/>
            <a:ext cx="10972799" cy="5015441"/>
          </a:xfrm>
        </p:spPr>
        <p:txBody>
          <a:bodyPr>
            <a:normAutofit/>
          </a:bodyPr>
          <a:lstStyle/>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Between 30 and 50 years of age and five times more common in </a:t>
            </a:r>
            <a:r>
              <a:rPr lang="en-US" altLang="en-US" dirty="0" smtClean="0">
                <a:solidFill>
                  <a:prstClr val="black"/>
                </a:solidFill>
                <a:latin typeface="Palatino Linotype" pitchFamily="18" charset="0"/>
                <a:cs typeface="Times New Roman" pitchFamily="18" charset="0"/>
              </a:rPr>
              <a:t>women.</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smtClean="0">
                <a:solidFill>
                  <a:prstClr val="black"/>
                </a:solidFill>
                <a:latin typeface="Palatino Linotype" pitchFamily="18" charset="0"/>
                <a:cs typeface="Times New Roman" pitchFamily="18" charset="0"/>
              </a:rPr>
              <a:t>At </a:t>
            </a:r>
            <a:r>
              <a:rPr lang="en-US" altLang="en-US" dirty="0">
                <a:solidFill>
                  <a:prstClr val="black"/>
                </a:solidFill>
                <a:latin typeface="Palatino Linotype" pitchFamily="18" charset="0"/>
                <a:cs typeface="Times New Roman" pitchFamily="18" charset="0"/>
              </a:rPr>
              <a:t>the level of the carotid bifurcation (from the carotid body-</a:t>
            </a:r>
            <a:r>
              <a:rPr lang="en-US" altLang="en-US" dirty="0" err="1">
                <a:solidFill>
                  <a:prstClr val="black"/>
                </a:solidFill>
                <a:latin typeface="Palatino Linotype" pitchFamily="18" charset="0"/>
                <a:cs typeface="Times New Roman" pitchFamily="18" charset="0"/>
              </a:rPr>
              <a:t>corpuscule</a:t>
            </a:r>
            <a:r>
              <a:rPr lang="en-US" altLang="en-US" dirty="0">
                <a:solidFill>
                  <a:prstClr val="black"/>
                </a:solidFill>
                <a:latin typeface="Palatino Linotype" pitchFamily="18" charset="0"/>
                <a:cs typeface="Times New Roman" pitchFamily="18" charset="0"/>
              </a:rPr>
              <a:t>) - </a:t>
            </a:r>
            <a:r>
              <a:rPr lang="en-US" altLang="en-US" b="1" dirty="0" err="1">
                <a:solidFill>
                  <a:schemeClr val="accent1"/>
                </a:solidFill>
                <a:latin typeface="Palatino Linotype" pitchFamily="18" charset="0"/>
                <a:cs typeface="Times New Roman" pitchFamily="18" charset="0"/>
              </a:rPr>
              <a:t>glomus</a:t>
            </a:r>
            <a:r>
              <a:rPr lang="en-US" altLang="en-US" b="1" dirty="0">
                <a:solidFill>
                  <a:schemeClr val="accent1"/>
                </a:solidFill>
                <a:latin typeface="Palatino Linotype" pitchFamily="18" charset="0"/>
                <a:cs typeface="Times New Roman" pitchFamily="18" charset="0"/>
              </a:rPr>
              <a:t> </a:t>
            </a:r>
            <a:r>
              <a:rPr lang="en-US" altLang="en-US" b="1" dirty="0" err="1" smtClean="0">
                <a:solidFill>
                  <a:schemeClr val="accent1"/>
                </a:solidFill>
                <a:latin typeface="Palatino Linotype" pitchFamily="18" charset="0"/>
                <a:cs typeface="Times New Roman" pitchFamily="18" charset="0"/>
              </a:rPr>
              <a:t>caroticum</a:t>
            </a:r>
            <a:r>
              <a:rPr lang="en-US" altLang="en-US" dirty="0" smtClean="0">
                <a:solidFill>
                  <a:prstClr val="black"/>
                </a:solidFill>
                <a:latin typeface="Palatino Linotype" pitchFamily="18" charset="0"/>
                <a:cs typeface="Times New Roman" pitchFamily="18" charset="0"/>
              </a:rPr>
              <a:t>.</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smtClean="0">
                <a:solidFill>
                  <a:prstClr val="black"/>
                </a:solidFill>
                <a:latin typeface="Palatino Linotype" pitchFamily="18" charset="0"/>
                <a:cs typeface="Times New Roman" pitchFamily="18" charset="0"/>
              </a:rPr>
              <a:t>Above </a:t>
            </a:r>
            <a:r>
              <a:rPr lang="en-US" altLang="en-US" dirty="0">
                <a:solidFill>
                  <a:prstClr val="black"/>
                </a:solidFill>
                <a:latin typeface="Palatino Linotype" pitchFamily="18" charset="0"/>
                <a:cs typeface="Times New Roman" pitchFamily="18" charset="0"/>
              </a:rPr>
              <a:t>this region along the </a:t>
            </a:r>
            <a:r>
              <a:rPr lang="sr-Latn-RS" altLang="en-US" dirty="0">
                <a:solidFill>
                  <a:prstClr val="black"/>
                </a:solidFill>
                <a:latin typeface="Palatino Linotype" pitchFamily="18" charset="0"/>
                <a:cs typeface="Times New Roman" pitchFamily="18" charset="0"/>
              </a:rPr>
              <a:t>X</a:t>
            </a:r>
            <a:r>
              <a:rPr lang="en-US" altLang="en-US" dirty="0">
                <a:solidFill>
                  <a:prstClr val="black"/>
                </a:solidFill>
                <a:latin typeface="Palatino Linotype" pitchFamily="18" charset="0"/>
                <a:cs typeface="Times New Roman" pitchFamily="18" charset="0"/>
              </a:rPr>
              <a:t> cranial nerve, especially at the level of the jugular foramen - </a:t>
            </a:r>
            <a:r>
              <a:rPr lang="en-US" altLang="en-US" b="1" dirty="0" err="1">
                <a:solidFill>
                  <a:schemeClr val="accent1"/>
                </a:solidFill>
                <a:latin typeface="Palatino Linotype" pitchFamily="18" charset="0"/>
                <a:cs typeface="Times New Roman" pitchFamily="18" charset="0"/>
              </a:rPr>
              <a:t>glomus</a:t>
            </a:r>
            <a:r>
              <a:rPr lang="en-US" altLang="en-US" b="1" dirty="0">
                <a:solidFill>
                  <a:schemeClr val="accent1"/>
                </a:solidFill>
                <a:latin typeface="Palatino Linotype" pitchFamily="18" charset="0"/>
                <a:cs typeface="Times New Roman" pitchFamily="18" charset="0"/>
              </a:rPr>
              <a:t> </a:t>
            </a:r>
            <a:r>
              <a:rPr lang="en-US" altLang="en-US" b="1" dirty="0" err="1" smtClean="0">
                <a:solidFill>
                  <a:schemeClr val="accent1"/>
                </a:solidFill>
                <a:latin typeface="Palatino Linotype" pitchFamily="18" charset="0"/>
                <a:cs typeface="Times New Roman" pitchFamily="18" charset="0"/>
              </a:rPr>
              <a:t>jugulare</a:t>
            </a:r>
            <a:r>
              <a:rPr lang="en-US" altLang="en-US" b="1" dirty="0" smtClean="0">
                <a:solidFill>
                  <a:schemeClr val="accent1"/>
                </a:solidFill>
                <a:latin typeface="Palatino Linotype" pitchFamily="18" charset="0"/>
                <a:cs typeface="Times New Roman" pitchFamily="18" charset="0"/>
              </a:rPr>
              <a:t>.</a:t>
            </a:r>
            <a:endParaRPr lang="en-US" altLang="en-US" b="1" dirty="0">
              <a:solidFill>
                <a:schemeClr val="accent1"/>
              </a:solidFill>
              <a:latin typeface="Palatino Linotype" pitchFamily="18" charset="0"/>
              <a:cs typeface="Times New Roman" pitchFamily="18" charset="0"/>
            </a:endParaRPr>
          </a:p>
        </p:txBody>
      </p:sp>
      <p:sp>
        <p:nvSpPr>
          <p:cNvPr id="5"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a:solidFill>
                  <a:schemeClr val="tx1"/>
                </a:solidFill>
                <a:latin typeface="Palatino Linotype" pitchFamily="18" charset="0"/>
              </a:rPr>
              <a:t>Glomus</a:t>
            </a:r>
            <a:r>
              <a:rPr lang="en-US" sz="3500" b="1" dirty="0">
                <a:solidFill>
                  <a:schemeClr val="tx1"/>
                </a:solidFill>
                <a:latin typeface="Palatino Linotype" pitchFamily="18" charset="0"/>
              </a:rPr>
              <a:t> </a:t>
            </a:r>
            <a:r>
              <a:rPr lang="en-US" sz="3500" b="1" dirty="0" err="1">
                <a:solidFill>
                  <a:schemeClr val="tx1"/>
                </a:solidFill>
                <a:latin typeface="Palatino Linotype" pitchFamily="18" charset="0"/>
              </a:rPr>
              <a:t>tympanicum</a:t>
            </a:r>
            <a:r>
              <a:rPr lang="en-US" sz="3500" b="1" dirty="0">
                <a:solidFill>
                  <a:schemeClr val="tx1"/>
                </a:solidFill>
                <a:latin typeface="Palatino Linotype" pitchFamily="18" charset="0"/>
              </a:rPr>
              <a:t> and </a:t>
            </a:r>
            <a:r>
              <a:rPr lang="en-US" sz="3500" b="1" dirty="0" err="1">
                <a:solidFill>
                  <a:schemeClr val="tx1"/>
                </a:solidFill>
                <a:latin typeface="Palatino Linotype" pitchFamily="18" charset="0"/>
              </a:rPr>
              <a:t>glomus</a:t>
            </a:r>
            <a:r>
              <a:rPr lang="en-US" sz="3500" b="1" dirty="0">
                <a:solidFill>
                  <a:schemeClr val="tx1"/>
                </a:solidFill>
                <a:latin typeface="Palatino Linotype" pitchFamily="18" charset="0"/>
              </a:rPr>
              <a:t> </a:t>
            </a:r>
            <a:r>
              <a:rPr lang="en-US" sz="3500" b="1" dirty="0" err="1">
                <a:solidFill>
                  <a:schemeClr val="tx1"/>
                </a:solidFill>
                <a:latin typeface="Palatino Linotype" pitchFamily="18" charset="0"/>
              </a:rPr>
              <a:t>jugulare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349640277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p:cNvSpPr>
            <a:spLocks noGrp="1"/>
          </p:cNvSpPr>
          <p:nvPr>
            <p:ph idx="1"/>
          </p:nvPr>
        </p:nvSpPr>
        <p:spPr>
          <a:xfrm>
            <a:off x="609599" y="1554691"/>
            <a:ext cx="10938933" cy="4829175"/>
          </a:xfrm>
        </p:spPr>
        <p:txBody>
          <a:bodyPr>
            <a:normAutofit/>
          </a:bodyPr>
          <a:lstStyle/>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In the temporal region, the </a:t>
            </a:r>
            <a:r>
              <a:rPr lang="en-US" altLang="en-US" dirty="0" err="1">
                <a:solidFill>
                  <a:prstClr val="black"/>
                </a:solidFill>
                <a:latin typeface="Palatino Linotype" pitchFamily="18" charset="0"/>
                <a:cs typeface="Times New Roman" pitchFamily="18" charset="0"/>
              </a:rPr>
              <a:t>paraganglionic</a:t>
            </a:r>
            <a:r>
              <a:rPr lang="en-US" altLang="en-US" dirty="0">
                <a:solidFill>
                  <a:prstClr val="black"/>
                </a:solidFill>
                <a:latin typeface="Palatino Linotype" pitchFamily="18" charset="0"/>
                <a:cs typeface="Times New Roman" pitchFamily="18" charset="0"/>
              </a:rPr>
              <a:t> tissue is localized</a:t>
            </a:r>
            <a:r>
              <a:rPr lang="en-US" altLang="en-US" dirty="0" smtClean="0">
                <a:solidFill>
                  <a:prstClr val="black"/>
                </a:solidFill>
                <a:latin typeface="Palatino Linotype" pitchFamily="18" charset="0"/>
                <a:cs typeface="Times New Roman" pitchFamily="18" charset="0"/>
              </a:rPr>
              <a:t>:</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914400" lvl="2" indent="-457200">
              <a:spcBef>
                <a:spcPts val="1000"/>
              </a:spcBef>
            </a:pPr>
            <a:r>
              <a:rPr lang="en-US" altLang="en-US" sz="2400" dirty="0" smtClean="0">
                <a:solidFill>
                  <a:prstClr val="black"/>
                </a:solidFill>
                <a:latin typeface="Palatino Linotype" pitchFamily="18" charset="0"/>
                <a:cs typeface="Times New Roman" pitchFamily="18" charset="0"/>
              </a:rPr>
              <a:t>In </a:t>
            </a:r>
            <a:r>
              <a:rPr lang="en-US" altLang="en-US" sz="2400" dirty="0">
                <a:solidFill>
                  <a:prstClr val="black"/>
                </a:solidFill>
                <a:latin typeface="Palatino Linotype" pitchFamily="18" charset="0"/>
                <a:cs typeface="Times New Roman" pitchFamily="18" charset="0"/>
              </a:rPr>
              <a:t>the adventitia (outer covering of a blood vessel or channel) of the bulb of the jugular </a:t>
            </a:r>
            <a:r>
              <a:rPr lang="en-US" altLang="en-US" sz="2400" dirty="0" smtClean="0">
                <a:solidFill>
                  <a:prstClr val="black"/>
                </a:solidFill>
                <a:latin typeface="Palatino Linotype" pitchFamily="18" charset="0"/>
                <a:cs typeface="Times New Roman" pitchFamily="18" charset="0"/>
              </a:rPr>
              <a:t>vein - </a:t>
            </a:r>
            <a:r>
              <a:rPr lang="en-US" altLang="en-US" sz="2400" b="1" dirty="0" err="1">
                <a:solidFill>
                  <a:schemeClr val="accent1"/>
                </a:solidFill>
                <a:latin typeface="Palatino Linotype" pitchFamily="18" charset="0"/>
                <a:cs typeface="Times New Roman" pitchFamily="18" charset="0"/>
              </a:rPr>
              <a:t>glomus</a:t>
            </a:r>
            <a:r>
              <a:rPr lang="en-US" altLang="en-US" sz="2400" b="1" dirty="0">
                <a:solidFill>
                  <a:schemeClr val="accent1"/>
                </a:solidFill>
                <a:latin typeface="Palatino Linotype" pitchFamily="18" charset="0"/>
                <a:cs typeface="Times New Roman" pitchFamily="18" charset="0"/>
              </a:rPr>
              <a:t> </a:t>
            </a:r>
            <a:r>
              <a:rPr lang="en-US" altLang="en-US" sz="2400" b="1" dirty="0" err="1">
                <a:solidFill>
                  <a:schemeClr val="accent1"/>
                </a:solidFill>
                <a:latin typeface="Palatino Linotype" pitchFamily="18" charset="0"/>
                <a:cs typeface="Times New Roman" pitchFamily="18" charset="0"/>
              </a:rPr>
              <a:t>jugulare</a:t>
            </a:r>
            <a:endParaRPr lang="en-US" altLang="en-US" sz="2400" b="1" dirty="0">
              <a:solidFill>
                <a:schemeClr val="accent1"/>
              </a:solidFill>
              <a:latin typeface="Palatino Linotype" pitchFamily="18" charset="0"/>
              <a:cs typeface="Times New Roman" pitchFamily="18" charset="0"/>
            </a:endParaRPr>
          </a:p>
          <a:p>
            <a:pPr marL="914400" lvl="2" indent="-457200">
              <a:spcBef>
                <a:spcPts val="1000"/>
              </a:spcBef>
            </a:pPr>
            <a:r>
              <a:rPr lang="en-US" altLang="en-US" sz="2400" dirty="0">
                <a:solidFill>
                  <a:prstClr val="black"/>
                </a:solidFill>
                <a:latin typeface="Palatino Linotype" pitchFamily="18" charset="0"/>
                <a:cs typeface="Times New Roman" pitchFamily="18" charset="0"/>
              </a:rPr>
              <a:t>A</a:t>
            </a:r>
            <a:r>
              <a:rPr lang="en-US" altLang="en-US" sz="2400" dirty="0" smtClean="0">
                <a:solidFill>
                  <a:prstClr val="black"/>
                </a:solidFill>
                <a:latin typeface="Palatino Linotype" pitchFamily="18" charset="0"/>
                <a:cs typeface="Times New Roman" pitchFamily="18" charset="0"/>
              </a:rPr>
              <a:t>long </a:t>
            </a:r>
            <a:r>
              <a:rPr lang="en-US" altLang="en-US" sz="2400" dirty="0">
                <a:solidFill>
                  <a:prstClr val="black"/>
                </a:solidFill>
                <a:latin typeface="Palatino Linotype" pitchFamily="18" charset="0"/>
                <a:cs typeface="Times New Roman" pitchFamily="18" charset="0"/>
              </a:rPr>
              <a:t>the tympanic plexus on the medial wall of the tympanic cavity - </a:t>
            </a:r>
            <a:r>
              <a:rPr lang="en-US" altLang="en-US" sz="2400" b="1" dirty="0" err="1">
                <a:solidFill>
                  <a:schemeClr val="accent1"/>
                </a:solidFill>
                <a:latin typeface="Palatino Linotype" pitchFamily="18" charset="0"/>
                <a:cs typeface="Times New Roman" pitchFamily="18" charset="0"/>
              </a:rPr>
              <a:t>glomus</a:t>
            </a:r>
            <a:r>
              <a:rPr lang="en-US" altLang="en-US" sz="2400" b="1" dirty="0">
                <a:solidFill>
                  <a:schemeClr val="accent1"/>
                </a:solidFill>
                <a:latin typeface="Palatino Linotype" pitchFamily="18" charset="0"/>
                <a:cs typeface="Times New Roman" pitchFamily="18" charset="0"/>
              </a:rPr>
              <a:t> </a:t>
            </a:r>
            <a:r>
              <a:rPr lang="en-US" altLang="en-US" sz="2400" b="1" dirty="0" err="1">
                <a:solidFill>
                  <a:schemeClr val="accent1"/>
                </a:solidFill>
                <a:latin typeface="Palatino Linotype" pitchFamily="18" charset="0"/>
                <a:cs typeface="Times New Roman" pitchFamily="18" charset="0"/>
              </a:rPr>
              <a:t>tympanicum</a:t>
            </a:r>
            <a:endParaRPr lang="en-US" altLang="en-US" sz="2400" b="1" dirty="0">
              <a:solidFill>
                <a:schemeClr val="accent1"/>
              </a:solidFill>
              <a:latin typeface="Palatino Linotype" pitchFamily="18" charset="0"/>
              <a:cs typeface="Times New Roman" pitchFamily="18" charset="0"/>
            </a:endParaRPr>
          </a:p>
        </p:txBody>
      </p:sp>
      <p:sp>
        <p:nvSpPr>
          <p:cNvPr id="5"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a:solidFill>
                  <a:schemeClr val="tx1"/>
                </a:solidFill>
                <a:latin typeface="Palatino Linotype" pitchFamily="18" charset="0"/>
              </a:rPr>
              <a:t>Glomus</a:t>
            </a:r>
            <a:r>
              <a:rPr lang="en-US" sz="3500" b="1" dirty="0">
                <a:solidFill>
                  <a:schemeClr val="tx1"/>
                </a:solidFill>
                <a:latin typeface="Palatino Linotype" pitchFamily="18" charset="0"/>
              </a:rPr>
              <a:t> </a:t>
            </a:r>
            <a:r>
              <a:rPr lang="en-US" sz="3500" b="1" dirty="0" err="1">
                <a:solidFill>
                  <a:schemeClr val="tx1"/>
                </a:solidFill>
                <a:latin typeface="Palatino Linotype" pitchFamily="18" charset="0"/>
              </a:rPr>
              <a:t>tympanicum</a:t>
            </a:r>
            <a:r>
              <a:rPr lang="en-US" sz="3500" b="1" dirty="0">
                <a:solidFill>
                  <a:schemeClr val="tx1"/>
                </a:solidFill>
                <a:latin typeface="Palatino Linotype" pitchFamily="18" charset="0"/>
              </a:rPr>
              <a:t> and </a:t>
            </a:r>
            <a:r>
              <a:rPr lang="en-US" sz="3500" b="1" dirty="0" err="1">
                <a:solidFill>
                  <a:schemeClr val="tx1"/>
                </a:solidFill>
                <a:latin typeface="Palatino Linotype" pitchFamily="18" charset="0"/>
              </a:rPr>
              <a:t>glomus</a:t>
            </a:r>
            <a:r>
              <a:rPr lang="en-US" sz="3500" b="1" dirty="0">
                <a:solidFill>
                  <a:schemeClr val="tx1"/>
                </a:solidFill>
                <a:latin typeface="Palatino Linotype" pitchFamily="18" charset="0"/>
              </a:rPr>
              <a:t> </a:t>
            </a:r>
            <a:r>
              <a:rPr lang="en-US" sz="3500" b="1" dirty="0" err="1">
                <a:solidFill>
                  <a:schemeClr val="tx1"/>
                </a:solidFill>
                <a:latin typeface="Palatino Linotype" pitchFamily="18" charset="0"/>
              </a:rPr>
              <a:t>jugulare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291644905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1"/>
          <p:cNvSpPr>
            <a:spLocks noGrp="1"/>
          </p:cNvSpPr>
          <p:nvPr>
            <p:ph idx="1"/>
          </p:nvPr>
        </p:nvSpPr>
        <p:spPr>
          <a:xfrm>
            <a:off x="584200" y="1580091"/>
            <a:ext cx="11023600" cy="4913842"/>
          </a:xfrm>
        </p:spPr>
        <p:txBody>
          <a:bodyPr>
            <a:normAutofit/>
          </a:bodyPr>
          <a:lstStyle/>
          <a:p>
            <a:pPr marL="228600" lvl="1">
              <a:spcBef>
                <a:spcPts val="1000"/>
              </a:spcBef>
              <a:buFont typeface="Wingdings" pitchFamily="2" charset="2"/>
              <a:buChar char="§"/>
            </a:pPr>
            <a:r>
              <a:rPr lang="en-US" altLang="en-US" b="1" dirty="0" smtClean="0">
                <a:solidFill>
                  <a:prstClr val="black"/>
                </a:solidFill>
                <a:latin typeface="Palatino Linotype" pitchFamily="18" charset="0"/>
                <a:cs typeface="Times New Roman" pitchFamily="18" charset="0"/>
              </a:rPr>
              <a:t>Clinical presentation depends of the </a:t>
            </a:r>
            <a:r>
              <a:rPr lang="en-US" altLang="en-US" b="1" dirty="0">
                <a:solidFill>
                  <a:prstClr val="black"/>
                </a:solidFill>
                <a:latin typeface="Palatino Linotype" pitchFamily="18" charset="0"/>
                <a:cs typeface="Times New Roman" pitchFamily="18" charset="0"/>
              </a:rPr>
              <a:t>origin of the </a:t>
            </a:r>
            <a:r>
              <a:rPr lang="en-US" altLang="en-US" b="1" dirty="0" smtClean="0">
                <a:solidFill>
                  <a:prstClr val="black"/>
                </a:solidFill>
                <a:latin typeface="Palatino Linotype" pitchFamily="18" charset="0"/>
                <a:cs typeface="Times New Roman" pitchFamily="18" charset="0"/>
              </a:rPr>
              <a:t>tumor.</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b="1" dirty="0" err="1" smtClean="0">
                <a:solidFill>
                  <a:schemeClr val="accent1"/>
                </a:solidFill>
                <a:latin typeface="Palatino Linotype" pitchFamily="18" charset="0"/>
                <a:cs typeface="Times New Roman" pitchFamily="18" charset="0"/>
              </a:rPr>
              <a:t>Glomus</a:t>
            </a:r>
            <a:r>
              <a:rPr lang="en-US" altLang="en-US" b="1" dirty="0" smtClean="0">
                <a:solidFill>
                  <a:schemeClr val="accent1"/>
                </a:solidFill>
                <a:latin typeface="Palatino Linotype" pitchFamily="18" charset="0"/>
                <a:cs typeface="Times New Roman" pitchFamily="18" charset="0"/>
              </a:rPr>
              <a:t> </a:t>
            </a:r>
            <a:r>
              <a:rPr lang="en-US" altLang="en-US" b="1" dirty="0" err="1">
                <a:solidFill>
                  <a:schemeClr val="accent1"/>
                </a:solidFill>
                <a:latin typeface="Palatino Linotype" pitchFamily="18" charset="0"/>
                <a:cs typeface="Times New Roman" pitchFamily="18" charset="0"/>
              </a:rPr>
              <a:t>tympanicum</a:t>
            </a:r>
            <a:endParaRPr lang="en-US" altLang="en-US" b="1" dirty="0">
              <a:solidFill>
                <a:schemeClr val="accent1"/>
              </a:solidFill>
              <a:latin typeface="Palatino Linotype" pitchFamily="18" charset="0"/>
              <a:cs typeface="Times New Roman" pitchFamily="18" charset="0"/>
            </a:endParaRPr>
          </a:p>
          <a:p>
            <a:pPr marL="800100" lvl="2" indent="-342900">
              <a:spcBef>
                <a:spcPts val="1000"/>
              </a:spcBef>
            </a:pPr>
            <a:r>
              <a:rPr lang="en-US" altLang="en-US" sz="2400" dirty="0">
                <a:solidFill>
                  <a:prstClr val="black"/>
                </a:solidFill>
                <a:latin typeface="Palatino Linotype" pitchFamily="18" charset="0"/>
                <a:cs typeface="Times New Roman" pitchFamily="18" charset="0"/>
              </a:rPr>
              <a:t>Progressive conductive, and when the inner ear is affected, </a:t>
            </a:r>
            <a:r>
              <a:rPr lang="en-US" altLang="en-US" sz="2400" dirty="0" err="1">
                <a:solidFill>
                  <a:prstClr val="black"/>
                </a:solidFill>
                <a:latin typeface="Palatino Linotype" pitchFamily="18" charset="0"/>
                <a:cs typeface="Times New Roman" pitchFamily="18" charset="0"/>
              </a:rPr>
              <a:t>sensorineural</a:t>
            </a:r>
            <a:r>
              <a:rPr lang="en-US" altLang="en-US" sz="2400" dirty="0">
                <a:solidFill>
                  <a:prstClr val="black"/>
                </a:solidFill>
                <a:latin typeface="Palatino Linotype" pitchFamily="18" charset="0"/>
                <a:cs typeface="Times New Roman" pitchFamily="18" charset="0"/>
              </a:rPr>
              <a:t> hearing loss</a:t>
            </a:r>
          </a:p>
          <a:p>
            <a:pPr marL="800100" lvl="2" indent="-342900">
              <a:spcBef>
                <a:spcPts val="1000"/>
              </a:spcBef>
            </a:pPr>
            <a:r>
              <a:rPr lang="en-US" altLang="en-US" sz="2400" dirty="0">
                <a:solidFill>
                  <a:prstClr val="black"/>
                </a:solidFill>
                <a:latin typeface="Palatino Linotype" pitchFamily="18" charset="0"/>
                <a:cs typeface="Times New Roman" pitchFamily="18" charset="0"/>
              </a:rPr>
              <a:t>A pulsating tinnitus synchronized with the heartbeat</a:t>
            </a:r>
          </a:p>
          <a:p>
            <a:pPr marL="800100" lvl="2" indent="-342900">
              <a:spcBef>
                <a:spcPts val="1000"/>
              </a:spcBef>
            </a:pPr>
            <a:r>
              <a:rPr lang="sr-Latn-RS" altLang="en-US" sz="2400" dirty="0">
                <a:solidFill>
                  <a:prstClr val="black"/>
                </a:solidFill>
                <a:latin typeface="Palatino Linotype" pitchFamily="18" charset="0"/>
                <a:cs typeface="Times New Roman" pitchFamily="18" charset="0"/>
              </a:rPr>
              <a:t>D</a:t>
            </a:r>
            <a:r>
              <a:rPr lang="en-US" altLang="en-US" sz="2400" dirty="0" err="1">
                <a:solidFill>
                  <a:prstClr val="black"/>
                </a:solidFill>
                <a:latin typeface="Palatino Linotype" pitchFamily="18" charset="0"/>
                <a:cs typeface="Times New Roman" pitchFamily="18" charset="0"/>
              </a:rPr>
              <a:t>izziness</a:t>
            </a:r>
            <a:r>
              <a:rPr lang="sr-Latn-RS" altLang="en-US" sz="2400" dirty="0">
                <a:solidFill>
                  <a:prstClr val="black"/>
                </a:solidFill>
                <a:latin typeface="Palatino Linotype" pitchFamily="18" charset="0"/>
                <a:cs typeface="Times New Roman" pitchFamily="18" charset="0"/>
              </a:rPr>
              <a:t> rarely occurs </a:t>
            </a:r>
            <a:endParaRPr lang="en-US" altLang="en-US" sz="2400" dirty="0" smtClean="0">
              <a:solidFill>
                <a:prstClr val="black"/>
              </a:solidFill>
              <a:latin typeface="Palatino Linotype" pitchFamily="18" charset="0"/>
              <a:cs typeface="Times New Roman" pitchFamily="18" charset="0"/>
            </a:endParaRPr>
          </a:p>
          <a:p>
            <a:pPr marL="800100" lvl="2" indent="-342900">
              <a:spcBef>
                <a:spcPts val="1000"/>
              </a:spcBef>
            </a:pPr>
            <a:r>
              <a:rPr lang="en-US" altLang="en-US" sz="2400" dirty="0" err="1">
                <a:solidFill>
                  <a:prstClr val="black"/>
                </a:solidFill>
                <a:latin typeface="Palatino Linotype" pitchFamily="18" charset="0"/>
                <a:cs typeface="Times New Roman" pitchFamily="18" charset="0"/>
              </a:rPr>
              <a:t>Otomicroscopic</a:t>
            </a:r>
            <a:r>
              <a:rPr lang="en-US" altLang="en-US" sz="2400" dirty="0">
                <a:solidFill>
                  <a:prstClr val="black"/>
                </a:solidFill>
                <a:latin typeface="Palatino Linotype" pitchFamily="18" charset="0"/>
                <a:cs typeface="Times New Roman" pitchFamily="18" charset="0"/>
              </a:rPr>
              <a:t> findings</a:t>
            </a:r>
            <a:r>
              <a:rPr lang="en-US" altLang="en-US" sz="2400" dirty="0" smtClean="0">
                <a:solidFill>
                  <a:prstClr val="black"/>
                </a:solidFill>
                <a:latin typeface="Palatino Linotype" pitchFamily="18" charset="0"/>
                <a:cs typeface="Times New Roman" pitchFamily="18" charset="0"/>
              </a:rPr>
              <a:t>: Tense </a:t>
            </a:r>
            <a:r>
              <a:rPr lang="en-US" altLang="en-US" sz="2400" dirty="0">
                <a:solidFill>
                  <a:prstClr val="black"/>
                </a:solidFill>
                <a:latin typeface="Palatino Linotype" pitchFamily="18" charset="0"/>
                <a:cs typeface="Times New Roman" pitchFamily="18" charset="0"/>
              </a:rPr>
              <a:t>tympanic membrane more or less livid in color or sometimes a hemorrhagic </a:t>
            </a:r>
            <a:r>
              <a:rPr lang="en-US" altLang="en-US" sz="2400" dirty="0" err="1">
                <a:solidFill>
                  <a:prstClr val="black"/>
                </a:solidFill>
                <a:latin typeface="Palatino Linotype" pitchFamily="18" charset="0"/>
                <a:cs typeface="Times New Roman" pitchFamily="18" charset="0"/>
              </a:rPr>
              <a:t>polypous</a:t>
            </a:r>
            <a:r>
              <a:rPr lang="en-US" altLang="en-US" sz="2400" dirty="0">
                <a:solidFill>
                  <a:prstClr val="black"/>
                </a:solidFill>
                <a:latin typeface="Palatino Linotype" pitchFamily="18" charset="0"/>
                <a:cs typeface="Times New Roman" pitchFamily="18" charset="0"/>
              </a:rPr>
              <a:t> mass that swells and protrudes from the external auditory canal, easily bleeds upon manipulation </a:t>
            </a:r>
          </a:p>
          <a:p>
            <a:pPr marL="800100" lvl="2" indent="-342900">
              <a:spcBef>
                <a:spcPts val="1000"/>
              </a:spcBef>
            </a:pPr>
            <a:endParaRPr lang="en-US" altLang="en-US" sz="2400" dirty="0">
              <a:solidFill>
                <a:prstClr val="black"/>
              </a:solidFill>
              <a:latin typeface="Palatino Linotype" pitchFamily="18" charset="0"/>
              <a:cs typeface="Times New Roman" pitchFamily="18" charset="0"/>
            </a:endParaRPr>
          </a:p>
        </p:txBody>
      </p:sp>
      <p:sp>
        <p:nvSpPr>
          <p:cNvPr id="4"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a:solidFill>
                  <a:schemeClr val="tx1"/>
                </a:solidFill>
                <a:latin typeface="Palatino Linotype" pitchFamily="18" charset="0"/>
              </a:rPr>
              <a:t>Glomus</a:t>
            </a:r>
            <a:r>
              <a:rPr lang="en-US" sz="3500" b="1" dirty="0">
                <a:solidFill>
                  <a:schemeClr val="tx1"/>
                </a:solidFill>
                <a:latin typeface="Palatino Linotype" pitchFamily="18" charset="0"/>
              </a:rPr>
              <a:t> </a:t>
            </a:r>
            <a:r>
              <a:rPr lang="en-US" sz="3500" b="1" dirty="0" err="1" smtClean="0">
                <a:solidFill>
                  <a:schemeClr val="tx1"/>
                </a:solidFill>
                <a:latin typeface="Palatino Linotype" pitchFamily="18" charset="0"/>
              </a:rPr>
              <a:t>tympanicum</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193354169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2" descr="Ð¡ÑÐ¾Ð´Ð½Ð° ÑÐ»Ð¸Ðº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199" y="1447801"/>
            <a:ext cx="4691770" cy="240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2" descr="Ð¡ÑÐ¾Ð´Ð½Ð° ÑÐ»Ð¸Ðº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7200" y="1219197"/>
            <a:ext cx="4902200" cy="3217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2" descr="Ð¡ÑÐ¾Ð´Ð½Ð° ÑÐ»Ð¸ÐºÐ°"/>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6866" y="4282017"/>
            <a:ext cx="37592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a:solidFill>
                  <a:schemeClr val="tx1"/>
                </a:solidFill>
                <a:latin typeface="Palatino Linotype" pitchFamily="18" charset="0"/>
              </a:rPr>
              <a:t>Glomus</a:t>
            </a:r>
            <a:r>
              <a:rPr lang="en-US" sz="3500" b="1" dirty="0">
                <a:solidFill>
                  <a:schemeClr val="tx1"/>
                </a:solidFill>
                <a:latin typeface="Palatino Linotype" pitchFamily="18" charset="0"/>
              </a:rPr>
              <a:t> </a:t>
            </a:r>
            <a:r>
              <a:rPr lang="en-US" sz="3500" b="1" dirty="0" err="1" smtClean="0">
                <a:solidFill>
                  <a:schemeClr val="tx1"/>
                </a:solidFill>
                <a:latin typeface="Palatino Linotype" pitchFamily="18" charset="0"/>
              </a:rPr>
              <a:t>tympanicum</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397506402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1"/>
          <p:cNvSpPr>
            <a:spLocks noGrp="1"/>
          </p:cNvSpPr>
          <p:nvPr>
            <p:ph idx="1"/>
          </p:nvPr>
        </p:nvSpPr>
        <p:spPr>
          <a:xfrm>
            <a:off x="630767" y="1122892"/>
            <a:ext cx="10930466" cy="4863042"/>
          </a:xfrm>
        </p:spPr>
        <p:txBody>
          <a:bodyPr/>
          <a:lstStyle/>
          <a:p>
            <a:pPr marL="228600" lvl="1">
              <a:spcBef>
                <a:spcPts val="1000"/>
              </a:spcBef>
              <a:buFont typeface="Wingdings" pitchFamily="2" charset="2"/>
              <a:buChar char="§"/>
            </a:pPr>
            <a:r>
              <a:rPr lang="en-US" altLang="en-US" b="1" dirty="0" err="1" smtClean="0">
                <a:solidFill>
                  <a:schemeClr val="accent1"/>
                </a:solidFill>
                <a:latin typeface="Palatino Linotype" pitchFamily="18" charset="0"/>
                <a:cs typeface="Times New Roman" pitchFamily="18" charset="0"/>
              </a:rPr>
              <a:t>Glomus</a:t>
            </a:r>
            <a:r>
              <a:rPr lang="en-US" altLang="en-US" b="1" dirty="0" smtClean="0">
                <a:solidFill>
                  <a:schemeClr val="accent1"/>
                </a:solidFill>
                <a:latin typeface="Palatino Linotype" pitchFamily="18" charset="0"/>
                <a:cs typeface="Times New Roman" pitchFamily="18" charset="0"/>
              </a:rPr>
              <a:t> </a:t>
            </a:r>
            <a:r>
              <a:rPr lang="en-US" altLang="en-US" b="1" dirty="0" err="1">
                <a:solidFill>
                  <a:schemeClr val="accent1"/>
                </a:solidFill>
                <a:latin typeface="Palatino Linotype" pitchFamily="18" charset="0"/>
                <a:cs typeface="Times New Roman" pitchFamily="18" charset="0"/>
              </a:rPr>
              <a:t>jugulare</a:t>
            </a:r>
            <a:endParaRPr lang="en-US" altLang="en-US" b="1" dirty="0">
              <a:solidFill>
                <a:schemeClr val="accent1"/>
              </a:solidFill>
              <a:latin typeface="Palatino Linotype" pitchFamily="18" charset="0"/>
              <a:cs typeface="Times New Roman" pitchFamily="18" charset="0"/>
            </a:endParaRPr>
          </a:p>
          <a:p>
            <a:pPr marL="800100" lvl="2" indent="-342900">
              <a:spcBef>
                <a:spcPts val="1000"/>
              </a:spcBef>
            </a:pPr>
            <a:r>
              <a:rPr lang="en-US" altLang="en-US" sz="2400" dirty="0">
                <a:solidFill>
                  <a:prstClr val="black"/>
                </a:solidFill>
                <a:latin typeface="Palatino Linotype" pitchFamily="18" charset="0"/>
                <a:cs typeface="Times New Roman" pitchFamily="18" charset="0"/>
              </a:rPr>
              <a:t>Syndrome of the posterior cranial nerves with particular involvement of IX, X, and XI, and sometimes VII and XII</a:t>
            </a:r>
          </a:p>
          <a:p>
            <a:pPr marL="800100" lvl="2" indent="-342900">
              <a:spcBef>
                <a:spcPts val="1000"/>
              </a:spcBef>
            </a:pPr>
            <a:r>
              <a:rPr lang="en-US" altLang="en-US" sz="2400" dirty="0">
                <a:solidFill>
                  <a:prstClr val="black"/>
                </a:solidFill>
                <a:latin typeface="Palatino Linotype" pitchFamily="18" charset="0"/>
                <a:cs typeface="Times New Roman" pitchFamily="18" charset="0"/>
              </a:rPr>
              <a:t>Posterior cranial fossa syndrome with cerebellar signs, intracranial hypertension, central vestibular syndrome</a:t>
            </a:r>
          </a:p>
          <a:p>
            <a:pPr marL="800100" lvl="2" indent="-342900">
              <a:spcBef>
                <a:spcPts val="1000"/>
              </a:spcBef>
            </a:pPr>
            <a:r>
              <a:rPr lang="en-US" altLang="en-US" sz="2400" dirty="0">
                <a:solidFill>
                  <a:prstClr val="black"/>
                </a:solidFill>
                <a:latin typeface="Palatino Linotype" pitchFamily="18" charset="0"/>
                <a:cs typeface="Times New Roman" pitchFamily="18" charset="0"/>
              </a:rPr>
              <a:t>Any tumor with a vascular character in the temporal region and any syndrome of compression of the jugular opening - suspicion of a tumor of the jugular </a:t>
            </a:r>
            <a:r>
              <a:rPr lang="en-US" altLang="en-US" sz="2400" dirty="0" err="1" smtClean="0">
                <a:solidFill>
                  <a:prstClr val="black"/>
                </a:solidFill>
                <a:latin typeface="Palatino Linotype" pitchFamily="18" charset="0"/>
                <a:cs typeface="Times New Roman" pitchFamily="18" charset="0"/>
              </a:rPr>
              <a:t>glomus</a:t>
            </a:r>
            <a:r>
              <a:rPr lang="en-US" altLang="en-US" sz="2400" dirty="0" smtClean="0">
                <a:solidFill>
                  <a:prstClr val="black"/>
                </a:solidFill>
                <a:latin typeface="Palatino Linotype" pitchFamily="18" charset="0"/>
                <a:cs typeface="Times New Roman" pitchFamily="18" charset="0"/>
              </a:rPr>
              <a:t>.</a:t>
            </a:r>
            <a:endParaRPr lang="en-US" altLang="en-US" sz="2400" dirty="0">
              <a:solidFill>
                <a:prstClr val="black"/>
              </a:solidFill>
              <a:latin typeface="Palatino Linotype" pitchFamily="18" charset="0"/>
              <a:cs typeface="Times New Roman" pitchFamily="18" charset="0"/>
            </a:endParaRPr>
          </a:p>
        </p:txBody>
      </p:sp>
      <p:sp>
        <p:nvSpPr>
          <p:cNvPr id="4"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a:solidFill>
                  <a:schemeClr val="tx1"/>
                </a:solidFill>
                <a:latin typeface="Palatino Linotype" pitchFamily="18" charset="0"/>
              </a:rPr>
              <a:t>Glomus</a:t>
            </a:r>
            <a:r>
              <a:rPr lang="en-US" sz="3500" b="1" dirty="0">
                <a:solidFill>
                  <a:schemeClr val="tx1"/>
                </a:solidFill>
                <a:latin typeface="Palatino Linotype" pitchFamily="18" charset="0"/>
              </a:rPr>
              <a:t> </a:t>
            </a:r>
            <a:r>
              <a:rPr lang="en-US" sz="3500" b="1" dirty="0" err="1" smtClean="0">
                <a:solidFill>
                  <a:schemeClr val="tx1"/>
                </a:solidFill>
                <a:latin typeface="Palatino Linotype" pitchFamily="18" charset="0"/>
              </a:rPr>
              <a:t>jugulare</a:t>
            </a:r>
            <a:endParaRPr lang="en-US" sz="3500" b="1" dirty="0">
              <a:solidFill>
                <a:schemeClr val="tx1"/>
              </a:solidFill>
              <a:latin typeface="Palatino Linotype" pitchFamily="18" charset="0"/>
            </a:endParaRPr>
          </a:p>
        </p:txBody>
      </p:sp>
      <p:pic>
        <p:nvPicPr>
          <p:cNvPr id="5" name="Picture 2" descr="Ð ÐµÐ·ÑÐ»ÑÐ°Ñ ÑÐ»Ð¸ÐºÐ° Ð·Ð° glomus jugulare tum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815167" y="4257146"/>
            <a:ext cx="6561667" cy="2514600"/>
          </a:xfrm>
          <a:prstGeom prst="rect">
            <a:avLst/>
          </a:prstGeom>
          <a:noFill/>
        </p:spPr>
      </p:pic>
    </p:spTree>
    <p:extLst>
      <p:ext uri="{BB962C8B-B14F-4D97-AF65-F5344CB8AC3E}">
        <p14:creationId xmlns:p14="http://schemas.microsoft.com/office/powerpoint/2010/main" val="198754316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1"/>
          <p:cNvSpPr>
            <a:spLocks noGrp="1"/>
          </p:cNvSpPr>
          <p:nvPr>
            <p:ph idx="1"/>
          </p:nvPr>
        </p:nvSpPr>
        <p:spPr>
          <a:xfrm>
            <a:off x="635000" y="1219197"/>
            <a:ext cx="10515600" cy="4351338"/>
          </a:xfrm>
        </p:spPr>
        <p:txBody>
          <a:bodyPr>
            <a:normAutofit/>
          </a:bodyPr>
          <a:lstStyle/>
          <a:p>
            <a:pPr marL="228600" lvl="1">
              <a:spcBef>
                <a:spcPts val="1000"/>
              </a:spcBef>
              <a:buFont typeface="Wingdings" pitchFamily="2" charset="2"/>
              <a:buChar char="§"/>
            </a:pPr>
            <a:r>
              <a:rPr lang="en-US" altLang="en-US" dirty="0" smtClean="0">
                <a:solidFill>
                  <a:prstClr val="black"/>
                </a:solidFill>
                <a:latin typeface="Palatino Linotype" pitchFamily="18" charset="0"/>
                <a:cs typeface="Times New Roman" pitchFamily="18" charset="0"/>
              </a:rPr>
              <a:t>Diagnosis:</a:t>
            </a:r>
          </a:p>
          <a:p>
            <a:pPr marL="800100" lvl="2" indent="-342900">
              <a:spcBef>
                <a:spcPts val="1000"/>
              </a:spcBef>
            </a:pPr>
            <a:r>
              <a:rPr lang="en-US" altLang="en-US" dirty="0" smtClean="0">
                <a:solidFill>
                  <a:prstClr val="black"/>
                </a:solidFill>
                <a:latin typeface="Palatino Linotype" pitchFamily="18" charset="0"/>
                <a:cs typeface="Times New Roman" pitchFamily="18" charset="0"/>
              </a:rPr>
              <a:t>Complete </a:t>
            </a:r>
            <a:r>
              <a:rPr lang="en-US" altLang="en-US" dirty="0">
                <a:solidFill>
                  <a:prstClr val="black"/>
                </a:solidFill>
                <a:latin typeface="Palatino Linotype" pitchFamily="18" charset="0"/>
                <a:cs typeface="Times New Roman" pitchFamily="18" charset="0"/>
              </a:rPr>
              <a:t>clinical </a:t>
            </a:r>
            <a:r>
              <a:rPr lang="en-US" altLang="en-US" dirty="0" smtClean="0">
                <a:solidFill>
                  <a:prstClr val="black"/>
                </a:solidFill>
                <a:latin typeface="Palatino Linotype" pitchFamily="18" charset="0"/>
                <a:cs typeface="Times New Roman" pitchFamily="18" charset="0"/>
              </a:rPr>
              <a:t>examination.</a:t>
            </a:r>
            <a:endParaRPr lang="en-US" altLang="en-US" dirty="0">
              <a:solidFill>
                <a:prstClr val="black"/>
              </a:solidFill>
              <a:latin typeface="Palatino Linotype" pitchFamily="18" charset="0"/>
              <a:cs typeface="Times New Roman" pitchFamily="18" charset="0"/>
            </a:endParaRPr>
          </a:p>
          <a:p>
            <a:pPr marL="800100" lvl="2" indent="-342900">
              <a:spcBef>
                <a:spcPts val="1000"/>
              </a:spcBef>
            </a:pPr>
            <a:r>
              <a:rPr lang="en-US" altLang="en-US" dirty="0">
                <a:solidFill>
                  <a:prstClr val="black"/>
                </a:solidFill>
                <a:latin typeface="Palatino Linotype" pitchFamily="18" charset="0"/>
                <a:cs typeface="Times New Roman" pitchFamily="18" charset="0"/>
              </a:rPr>
              <a:t>CT of the temporal bone and MR of the temporal </a:t>
            </a:r>
            <a:r>
              <a:rPr lang="en-US" altLang="en-US" dirty="0" smtClean="0">
                <a:solidFill>
                  <a:prstClr val="black"/>
                </a:solidFill>
                <a:latin typeface="Palatino Linotype" pitchFamily="18" charset="0"/>
                <a:cs typeface="Times New Roman" pitchFamily="18" charset="0"/>
              </a:rPr>
              <a:t>region.</a:t>
            </a:r>
            <a:endParaRPr lang="en-US" altLang="en-US" dirty="0">
              <a:solidFill>
                <a:prstClr val="black"/>
              </a:solidFill>
              <a:latin typeface="Palatino Linotype" pitchFamily="18" charset="0"/>
              <a:cs typeface="Times New Roman" pitchFamily="18" charset="0"/>
            </a:endParaRPr>
          </a:p>
          <a:p>
            <a:pPr marL="800100" lvl="2" indent="-342900">
              <a:spcBef>
                <a:spcPts val="1000"/>
              </a:spcBef>
            </a:pPr>
            <a:r>
              <a:rPr lang="en-US" altLang="en-US" dirty="0">
                <a:solidFill>
                  <a:prstClr val="black"/>
                </a:solidFill>
                <a:latin typeface="Palatino Linotype" pitchFamily="18" charset="0"/>
                <a:cs typeface="Times New Roman" pitchFamily="18" charset="0"/>
              </a:rPr>
              <a:t>Angiography to determine </a:t>
            </a:r>
            <a:r>
              <a:rPr lang="en-US" altLang="en-US" dirty="0" err="1" smtClean="0">
                <a:solidFill>
                  <a:prstClr val="black"/>
                </a:solidFill>
                <a:latin typeface="Palatino Linotype" pitchFamily="18" charset="0"/>
                <a:cs typeface="Times New Roman" pitchFamily="18" charset="0"/>
              </a:rPr>
              <a:t>vascularisation</a:t>
            </a:r>
            <a:r>
              <a:rPr lang="en-US" altLang="en-US" dirty="0" smtClean="0">
                <a:solidFill>
                  <a:prstClr val="black"/>
                </a:solidFill>
                <a:latin typeface="Palatino Linotype" pitchFamily="18" charset="0"/>
                <a:cs typeface="Times New Roman" pitchFamily="18" charset="0"/>
              </a:rPr>
              <a:t>.</a:t>
            </a:r>
          </a:p>
          <a:p>
            <a:pPr marL="228600" lvl="1">
              <a:spcBef>
                <a:spcPts val="1000"/>
              </a:spcBef>
              <a:buFont typeface="Wingdings" pitchFamily="2" charset="2"/>
              <a:buChar char="§"/>
            </a:pPr>
            <a:r>
              <a:rPr lang="en-US" altLang="en-US" dirty="0" smtClean="0">
                <a:solidFill>
                  <a:prstClr val="black"/>
                </a:solidFill>
                <a:latin typeface="Palatino Linotype" pitchFamily="18" charset="0"/>
                <a:cs typeface="Times New Roman" pitchFamily="18" charset="0"/>
              </a:rPr>
              <a:t>Therapy</a:t>
            </a:r>
          </a:p>
          <a:p>
            <a:pPr marL="800100" lvl="2" indent="-342900">
              <a:spcBef>
                <a:spcPts val="1000"/>
              </a:spcBef>
            </a:pPr>
            <a:r>
              <a:rPr lang="en-US" altLang="en-US" dirty="0">
                <a:solidFill>
                  <a:prstClr val="black"/>
                </a:solidFill>
                <a:latin typeface="Palatino Linotype" pitchFamily="18" charset="0"/>
                <a:cs typeface="Times New Roman" pitchFamily="18" charset="0"/>
              </a:rPr>
              <a:t>Surgical sometimes in cooperation with a neurosurgeon</a:t>
            </a:r>
          </a:p>
          <a:p>
            <a:pPr marL="800100" lvl="2" indent="-342900">
              <a:spcBef>
                <a:spcPts val="1000"/>
              </a:spcBef>
            </a:pPr>
            <a:r>
              <a:rPr lang="en-US" altLang="en-US" dirty="0">
                <a:solidFill>
                  <a:prstClr val="black"/>
                </a:solidFill>
                <a:latin typeface="Palatino Linotype" pitchFamily="18" charset="0"/>
                <a:cs typeface="Times New Roman" pitchFamily="18" charset="0"/>
              </a:rPr>
              <a:t>In inoperable cases, radiotherapy</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p:txBody>
      </p:sp>
      <p:pic>
        <p:nvPicPr>
          <p:cNvPr id="23556" name="Picture 2" descr="Ð¡ÑÐ¾Ð´Ð½Ð° ÑÐ»Ð¸Ðº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0867" y="4152151"/>
            <a:ext cx="4068234" cy="2632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4" descr="Ð¡ÑÐ¾Ð´Ð½Ð° ÑÐ»Ð¸Ðº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3600" y="3995209"/>
            <a:ext cx="3505200" cy="278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err="1">
                <a:solidFill>
                  <a:schemeClr val="tx1"/>
                </a:solidFill>
                <a:latin typeface="Palatino Linotype" pitchFamily="18" charset="0"/>
              </a:rPr>
              <a:t>Glomus</a:t>
            </a:r>
            <a:r>
              <a:rPr lang="en-US" sz="3500" b="1" dirty="0">
                <a:solidFill>
                  <a:schemeClr val="tx1"/>
                </a:solidFill>
                <a:latin typeface="Palatino Linotype" pitchFamily="18" charset="0"/>
              </a:rPr>
              <a:t> </a:t>
            </a:r>
            <a:r>
              <a:rPr lang="en-US" sz="3500" b="1" dirty="0" err="1">
                <a:solidFill>
                  <a:schemeClr val="tx1"/>
                </a:solidFill>
                <a:latin typeface="Palatino Linotype" pitchFamily="18" charset="0"/>
              </a:rPr>
              <a:t>tympanicum</a:t>
            </a:r>
            <a:r>
              <a:rPr lang="en-US" sz="3500" b="1" dirty="0">
                <a:solidFill>
                  <a:schemeClr val="tx1"/>
                </a:solidFill>
                <a:latin typeface="Palatino Linotype" pitchFamily="18" charset="0"/>
              </a:rPr>
              <a:t> and </a:t>
            </a:r>
            <a:r>
              <a:rPr lang="en-US" sz="3500" b="1" dirty="0" err="1">
                <a:solidFill>
                  <a:schemeClr val="tx1"/>
                </a:solidFill>
                <a:latin typeface="Palatino Linotype" pitchFamily="18" charset="0"/>
              </a:rPr>
              <a:t>glomus</a:t>
            </a:r>
            <a:r>
              <a:rPr lang="en-US" sz="3500" b="1" dirty="0">
                <a:solidFill>
                  <a:schemeClr val="tx1"/>
                </a:solidFill>
                <a:latin typeface="Palatino Linotype" pitchFamily="18" charset="0"/>
              </a:rPr>
              <a:t> </a:t>
            </a:r>
            <a:r>
              <a:rPr lang="en-US" sz="3500" b="1" dirty="0" err="1">
                <a:solidFill>
                  <a:schemeClr val="tx1"/>
                </a:solidFill>
                <a:latin typeface="Palatino Linotype" pitchFamily="18" charset="0"/>
              </a:rPr>
              <a:t>jugulare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225957701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1"/>
          <p:cNvSpPr>
            <a:spLocks noGrp="1"/>
          </p:cNvSpPr>
          <p:nvPr>
            <p:ph idx="1"/>
          </p:nvPr>
        </p:nvSpPr>
        <p:spPr>
          <a:xfrm>
            <a:off x="618067" y="1608663"/>
            <a:ext cx="10955866" cy="5096936"/>
          </a:xfrm>
        </p:spPr>
        <p:txBody>
          <a:bodyPr>
            <a:normAutofit/>
          </a:bodyPr>
          <a:lstStyle/>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The most common malignant tumor of the middle </a:t>
            </a:r>
            <a:r>
              <a:rPr lang="en-US" altLang="en-US" dirty="0" smtClean="0">
                <a:solidFill>
                  <a:prstClr val="black"/>
                </a:solidFill>
                <a:latin typeface="Palatino Linotype" pitchFamily="18" charset="0"/>
                <a:cs typeface="Times New Roman" pitchFamily="18" charset="0"/>
              </a:rPr>
              <a:t>ear.</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It always occurs as a consequence of long-term chronic purulent </a:t>
            </a:r>
            <a:r>
              <a:rPr lang="en-US" altLang="en-US" dirty="0" smtClean="0">
                <a:solidFill>
                  <a:prstClr val="black"/>
                </a:solidFill>
                <a:latin typeface="Palatino Linotype" pitchFamily="18" charset="0"/>
                <a:cs typeface="Times New Roman" pitchFamily="18" charset="0"/>
              </a:rPr>
              <a:t>otitis.</a:t>
            </a:r>
          </a:p>
          <a:p>
            <a:pPr marL="228600" lvl="1">
              <a:spcBef>
                <a:spcPts val="1000"/>
              </a:spcBef>
              <a:buFont typeface="Wingdings" pitchFamily="2" charset="2"/>
              <a:buChar char="§"/>
            </a:pPr>
            <a:endParaRPr lang="en-US" altLang="en-US"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solidFill>
                  <a:prstClr val="black"/>
                </a:solidFill>
                <a:latin typeface="Palatino Linotype" pitchFamily="18" charset="0"/>
                <a:cs typeface="Times New Roman" pitchFamily="18" charset="0"/>
              </a:rPr>
              <a:t>Isolated carcinoma of the middle ear is relatively rare and difficult to distinguish from carcinoma of the external auditory </a:t>
            </a:r>
            <a:r>
              <a:rPr lang="en-US" altLang="en-US" dirty="0" smtClean="0">
                <a:solidFill>
                  <a:prstClr val="black"/>
                </a:solidFill>
                <a:latin typeface="Palatino Linotype" pitchFamily="18" charset="0"/>
                <a:cs typeface="Times New Roman" pitchFamily="18" charset="0"/>
              </a:rPr>
              <a:t>canal.</a:t>
            </a:r>
            <a:endParaRPr lang="en-US" altLang="en-US" dirty="0">
              <a:solidFill>
                <a:prstClr val="black"/>
              </a:solidFill>
              <a:latin typeface="Palatino Linotype" pitchFamily="18" charset="0"/>
              <a:cs typeface="Times New Roman" pitchFamily="18" charset="0"/>
            </a:endParaRPr>
          </a:p>
        </p:txBody>
      </p:sp>
      <p:sp>
        <p:nvSpPr>
          <p:cNvPr id="4"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Carcinomas of the middle ear</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285905536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219196"/>
            <a:ext cx="10947400" cy="5537204"/>
          </a:xfrm>
        </p:spPr>
        <p:txBody>
          <a:bodyPr>
            <a:normAutofit/>
          </a:bodyPr>
          <a:lstStyle/>
          <a:p>
            <a:pPr marL="228600" lvl="1">
              <a:spcBef>
                <a:spcPts val="1000"/>
              </a:spcBef>
              <a:buFont typeface="Wingdings" pitchFamily="2" charset="2"/>
              <a:buChar char="§"/>
              <a:defRPr/>
            </a:pPr>
            <a:r>
              <a:rPr lang="en-US" dirty="0" smtClean="0">
                <a:solidFill>
                  <a:prstClr val="black"/>
                </a:solidFill>
                <a:latin typeface="Palatino Linotype" pitchFamily="18" charset="0"/>
                <a:cs typeface="Times New Roman" pitchFamily="18" charset="0"/>
              </a:rPr>
              <a:t>Symptomatology:</a:t>
            </a:r>
          </a:p>
          <a:p>
            <a:pPr marL="228600" lvl="1">
              <a:spcBef>
                <a:spcPts val="1000"/>
              </a:spcBef>
              <a:buFont typeface="Wingdings" pitchFamily="2" charset="2"/>
              <a:buChar char="§"/>
              <a:defRPr/>
            </a:pPr>
            <a:endParaRPr lang="en-US" sz="800" dirty="0">
              <a:solidFill>
                <a:prstClr val="black"/>
              </a:solidFill>
              <a:latin typeface="Palatino Linotype" pitchFamily="18" charset="0"/>
              <a:cs typeface="Times New Roman" pitchFamily="18" charset="0"/>
            </a:endParaRPr>
          </a:p>
          <a:p>
            <a:pPr marL="800100" lvl="2" indent="-342900">
              <a:spcBef>
                <a:spcPts val="1000"/>
              </a:spcBef>
              <a:defRPr/>
            </a:pPr>
            <a:r>
              <a:rPr lang="en-US" dirty="0">
                <a:solidFill>
                  <a:prstClr val="black"/>
                </a:solidFill>
                <a:latin typeface="Palatino Linotype" pitchFamily="18" charset="0"/>
                <a:cs typeface="Times New Roman" pitchFamily="18" charset="0"/>
              </a:rPr>
              <a:t>Similar </a:t>
            </a:r>
            <a:r>
              <a:rPr lang="en-US" dirty="0">
                <a:solidFill>
                  <a:prstClr val="black"/>
                </a:solidFill>
                <a:latin typeface="Palatino Linotype" pitchFamily="18" charset="0"/>
                <a:cs typeface="Times New Roman" pitchFamily="18" charset="0"/>
              </a:rPr>
              <a:t>to the symptoms of chronic purulent otitis, it is therefore difficult to recognize and is discovered in an advanced stage</a:t>
            </a:r>
          </a:p>
          <a:p>
            <a:pPr marL="800100" lvl="2" indent="-342900">
              <a:spcBef>
                <a:spcPts val="1000"/>
              </a:spcBef>
              <a:defRPr/>
            </a:pPr>
            <a:r>
              <a:rPr lang="en-US" dirty="0">
                <a:solidFill>
                  <a:prstClr val="black"/>
                </a:solidFill>
                <a:latin typeface="Palatino Linotype" pitchFamily="18" charset="0"/>
                <a:cs typeface="Times New Roman" pitchFamily="18" charset="0"/>
              </a:rPr>
              <a:t>When, in the case of chronic purulent otitis before secretions, intense pain and facial paralysis appear, especially gradually, the development of cancer should be suspected</a:t>
            </a:r>
            <a:r>
              <a:rPr lang="en-US" dirty="0" smtClean="0">
                <a:solidFill>
                  <a:prstClr val="black"/>
                </a:solidFill>
                <a:latin typeface="Palatino Linotype" pitchFamily="18" charset="0"/>
                <a:cs typeface="Times New Roman" pitchFamily="18" charset="0"/>
              </a:rPr>
              <a:t>.</a:t>
            </a:r>
          </a:p>
          <a:p>
            <a:pPr marL="800100" lvl="2" indent="-342900">
              <a:spcBef>
                <a:spcPts val="1000"/>
              </a:spcBef>
              <a:defRPr/>
            </a:pPr>
            <a:endParaRPr lang="en-US" sz="800" dirty="0">
              <a:solidFill>
                <a:prstClr val="black"/>
              </a:solidFill>
              <a:latin typeface="Palatino Linotype" pitchFamily="18" charset="0"/>
              <a:cs typeface="Times New Roman" pitchFamily="18" charset="0"/>
            </a:endParaRPr>
          </a:p>
          <a:p>
            <a:pPr marL="228600" lvl="1" fontAlgn="auto">
              <a:spcBef>
                <a:spcPts val="1000"/>
              </a:spcBef>
              <a:spcAft>
                <a:spcPts val="0"/>
              </a:spcAft>
              <a:buFont typeface="Wingdings" pitchFamily="2" charset="2"/>
              <a:buChar char="§"/>
              <a:defRPr/>
            </a:pPr>
            <a:r>
              <a:rPr lang="en-US" dirty="0">
                <a:solidFill>
                  <a:prstClr val="black"/>
                </a:solidFill>
                <a:latin typeface="Palatino Linotype" pitchFamily="18" charset="0"/>
                <a:cs typeface="Times New Roman" pitchFamily="18" charset="0"/>
              </a:rPr>
              <a:t>Diagnostic procedures: biopsy, CT of the temporal region determines the extension of the tumor, NMR of the temporal region enables the assessment of involvement of the surrounding vital </a:t>
            </a:r>
            <a:r>
              <a:rPr lang="en-US" dirty="0" smtClean="0">
                <a:solidFill>
                  <a:prstClr val="black"/>
                </a:solidFill>
                <a:latin typeface="Palatino Linotype" pitchFamily="18" charset="0"/>
                <a:cs typeface="Times New Roman" pitchFamily="18" charset="0"/>
              </a:rPr>
              <a:t>structures.</a:t>
            </a:r>
          </a:p>
          <a:p>
            <a:pPr marL="228600" lvl="1" fontAlgn="auto">
              <a:spcBef>
                <a:spcPts val="1000"/>
              </a:spcBef>
              <a:spcAft>
                <a:spcPts val="0"/>
              </a:spcAft>
              <a:buFont typeface="Wingdings" pitchFamily="2" charset="2"/>
              <a:buChar char="§"/>
              <a:defRPr/>
            </a:pPr>
            <a:endParaRPr lang="en-US" sz="800" dirty="0" smtClean="0">
              <a:solidFill>
                <a:prstClr val="black"/>
              </a:solidFill>
              <a:latin typeface="Palatino Linotype" pitchFamily="18" charset="0"/>
              <a:cs typeface="Times New Roman" pitchFamily="18" charset="0"/>
            </a:endParaRPr>
          </a:p>
          <a:p>
            <a:pPr marL="228600" lvl="1" fontAlgn="auto">
              <a:spcBef>
                <a:spcPts val="1000"/>
              </a:spcBef>
              <a:spcAft>
                <a:spcPts val="0"/>
              </a:spcAft>
              <a:buFont typeface="Wingdings" pitchFamily="2" charset="2"/>
              <a:buChar char="§"/>
              <a:defRPr/>
            </a:pPr>
            <a:r>
              <a:rPr lang="en-US" dirty="0">
                <a:solidFill>
                  <a:prstClr val="black"/>
                </a:solidFill>
                <a:latin typeface="Palatino Linotype" pitchFamily="18" charset="0"/>
                <a:cs typeface="Times New Roman" pitchFamily="18" charset="0"/>
              </a:rPr>
              <a:t>Therapy</a:t>
            </a:r>
            <a:r>
              <a:rPr lang="en-US" dirty="0" smtClean="0">
                <a:solidFill>
                  <a:prstClr val="black"/>
                </a:solidFill>
                <a:latin typeface="Palatino Linotype" pitchFamily="18" charset="0"/>
                <a:cs typeface="Times New Roman" pitchFamily="18" charset="0"/>
              </a:rPr>
              <a:t>: Combined </a:t>
            </a:r>
            <a:r>
              <a:rPr lang="en-US" dirty="0">
                <a:solidFill>
                  <a:prstClr val="black"/>
                </a:solidFill>
                <a:latin typeface="Palatino Linotype" pitchFamily="18" charset="0"/>
                <a:cs typeface="Times New Roman" pitchFamily="18" charset="0"/>
              </a:rPr>
              <a:t>surgical and </a:t>
            </a:r>
            <a:r>
              <a:rPr lang="en-US" dirty="0" smtClean="0">
                <a:solidFill>
                  <a:prstClr val="black"/>
                </a:solidFill>
                <a:latin typeface="Palatino Linotype" pitchFamily="18" charset="0"/>
                <a:cs typeface="Times New Roman" pitchFamily="18" charset="0"/>
              </a:rPr>
              <a:t>radiotherapy.</a:t>
            </a:r>
          </a:p>
          <a:p>
            <a:pPr marL="228600" lvl="1" fontAlgn="auto">
              <a:spcBef>
                <a:spcPts val="1000"/>
              </a:spcBef>
              <a:spcAft>
                <a:spcPts val="0"/>
              </a:spcAft>
              <a:buFont typeface="Wingdings" pitchFamily="2" charset="2"/>
              <a:buChar char="§"/>
              <a:defRPr/>
            </a:pPr>
            <a:endParaRPr lang="en-US" sz="800" dirty="0" smtClean="0">
              <a:solidFill>
                <a:prstClr val="black"/>
              </a:solidFill>
              <a:latin typeface="Palatino Linotype" pitchFamily="18" charset="0"/>
              <a:cs typeface="Times New Roman" pitchFamily="18" charset="0"/>
            </a:endParaRPr>
          </a:p>
          <a:p>
            <a:pPr marL="228600" lvl="1" fontAlgn="auto">
              <a:spcBef>
                <a:spcPts val="1000"/>
              </a:spcBef>
              <a:spcAft>
                <a:spcPts val="0"/>
              </a:spcAft>
              <a:buFont typeface="Wingdings" pitchFamily="2" charset="2"/>
              <a:buChar char="§"/>
              <a:defRPr/>
            </a:pPr>
            <a:r>
              <a:rPr lang="en-US" b="1" dirty="0">
                <a:solidFill>
                  <a:srgbClr val="FF0000"/>
                </a:solidFill>
                <a:latin typeface="Palatino Linotype" pitchFamily="18" charset="0"/>
                <a:cs typeface="Times New Roman" pitchFamily="18" charset="0"/>
              </a:rPr>
              <a:t>THE POSSIBILITY OF A MALIGNANT PROCESS ONE OF THE REASONS FOR THE NECESSITY OF SURGICAL TREATMENT FOR EVERY CHRONIC SUPPURATIVE OTITIS!!!</a:t>
            </a:r>
          </a:p>
          <a:p>
            <a:pPr marL="228600" lvl="1" fontAlgn="auto">
              <a:spcBef>
                <a:spcPts val="1000"/>
              </a:spcBef>
              <a:spcAft>
                <a:spcPts val="0"/>
              </a:spcAft>
              <a:buFont typeface="Wingdings" pitchFamily="2" charset="2"/>
              <a:buChar char="§"/>
              <a:defRPr/>
            </a:pPr>
            <a:endParaRPr lang="en-US" dirty="0">
              <a:solidFill>
                <a:prstClr val="black"/>
              </a:solidFill>
              <a:latin typeface="Palatino Linotype" pitchFamily="18" charset="0"/>
              <a:cs typeface="Times New Roman" pitchFamily="18" charset="0"/>
            </a:endParaRPr>
          </a:p>
          <a:p>
            <a:pPr marL="228600" lvl="1" fontAlgn="auto">
              <a:spcBef>
                <a:spcPts val="1000"/>
              </a:spcBef>
              <a:spcAft>
                <a:spcPts val="0"/>
              </a:spcAft>
              <a:buFont typeface="Wingdings" pitchFamily="2" charset="2"/>
              <a:buChar char="§"/>
              <a:defRPr/>
            </a:pPr>
            <a:endParaRPr lang="en-US" dirty="0">
              <a:solidFill>
                <a:prstClr val="black"/>
              </a:solidFill>
              <a:latin typeface="Palatino Linotype" pitchFamily="18" charset="0"/>
              <a:cs typeface="Times New Roman" pitchFamily="18" charset="0"/>
            </a:endParaRPr>
          </a:p>
        </p:txBody>
      </p:sp>
      <p:sp>
        <p:nvSpPr>
          <p:cNvPr id="4"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Carcinomas of the middle ear</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25446592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1">
            <a:extLst>
              <a:ext uri="{FF2B5EF4-FFF2-40B4-BE49-F238E27FC236}">
                <a16:creationId xmlns="" xmlns:a16="http://schemas.microsoft.com/office/drawing/2014/main" id="{D84988EC-D966-46A9-8FBE-FB3905414B3B}"/>
              </a:ext>
            </a:extLst>
          </p:cNvPr>
          <p:cNvSpPr>
            <a:spLocks noGrp="1"/>
          </p:cNvSpPr>
          <p:nvPr>
            <p:ph idx="1"/>
          </p:nvPr>
        </p:nvSpPr>
        <p:spPr>
          <a:xfrm>
            <a:off x="643465" y="1063625"/>
            <a:ext cx="10896601" cy="5608108"/>
          </a:xfrm>
        </p:spPr>
        <p:txBody>
          <a:bodyPr/>
          <a:lstStyle/>
          <a:p>
            <a:pPr marL="228600" lvl="1">
              <a:spcBef>
                <a:spcPts val="1000"/>
              </a:spcBef>
              <a:buFont typeface="Wingdings" pitchFamily="2" charset="2"/>
              <a:buChar char="§"/>
            </a:pPr>
            <a:r>
              <a:rPr lang="en-US" altLang="en-US" b="1" dirty="0">
                <a:solidFill>
                  <a:schemeClr val="accent1"/>
                </a:solidFill>
                <a:latin typeface="Palatino Linotype" pitchFamily="18" charset="0"/>
                <a:cs typeface="Times New Roman" pitchFamily="18" charset="0"/>
              </a:rPr>
              <a:t>Closed mechanical injuries of the auricle</a:t>
            </a:r>
          </a:p>
          <a:p>
            <a:pPr marL="800100" lvl="2" indent="-342900">
              <a:spcBef>
                <a:spcPts val="1000"/>
              </a:spcBef>
            </a:pPr>
            <a:r>
              <a:rPr lang="en-US" altLang="en-US" sz="2400" b="1" u="sng" dirty="0" smtClean="0">
                <a:latin typeface="Palatino Linotype" pitchFamily="18" charset="0"/>
                <a:cs typeface="Times New Roman" pitchFamily="18" charset="0"/>
              </a:rPr>
              <a:t>Auricular </a:t>
            </a:r>
            <a:r>
              <a:rPr lang="en-US" altLang="en-US" sz="2400" b="1" u="sng" dirty="0">
                <a:latin typeface="Palatino Linotype" pitchFamily="18" charset="0"/>
                <a:cs typeface="Times New Roman" pitchFamily="18" charset="0"/>
              </a:rPr>
              <a:t>hematoma</a:t>
            </a:r>
          </a:p>
          <a:p>
            <a:endParaRPr lang="en-US" altLang="en-US" sz="800" dirty="0" smtClean="0">
              <a:latin typeface="Times New Roman" panose="02020603050405020304" pitchFamily="18" charset="0"/>
              <a:cs typeface="Times New Roman" panose="02020603050405020304"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It represents </a:t>
            </a:r>
            <a:r>
              <a:rPr lang="en-US" altLang="en-US" dirty="0">
                <a:latin typeface="Palatino Linotype" pitchFamily="18" charset="0"/>
                <a:cs typeface="Times New Roman" pitchFamily="18" charset="0"/>
              </a:rPr>
              <a:t>a collection of blood </a:t>
            </a:r>
            <a:r>
              <a:rPr lang="en-US" altLang="en-US" dirty="0">
                <a:latin typeface="Palatino Linotype" pitchFamily="18" charset="0"/>
                <a:cs typeface="Times New Roman" pitchFamily="18" charset="0"/>
              </a:rPr>
              <a:t>cartilage and perichondrium of the auricle </a:t>
            </a:r>
            <a:r>
              <a:rPr lang="en-US" altLang="en-US" dirty="0">
                <a:latin typeface="Palatino Linotype" pitchFamily="18" charset="0"/>
                <a:cs typeface="Times New Roman" pitchFamily="18" charset="0"/>
              </a:rPr>
              <a:t>which typically results from blunt trauma during </a:t>
            </a:r>
            <a:r>
              <a:rPr lang="en-US" altLang="en-US" dirty="0">
                <a:latin typeface="Palatino Linotype" pitchFamily="18" charset="0"/>
                <a:cs typeface="Times New Roman" pitchFamily="18" charset="0"/>
              </a:rPr>
              <a:t>sports</a:t>
            </a:r>
            <a:r>
              <a:rPr lang="en-US" altLang="en-US" dirty="0" smtClean="0">
                <a:latin typeface="Palatino Linotype" pitchFamily="18" charset="0"/>
                <a:cs typeface="Times New Roman" pitchFamily="18" charset="0"/>
              </a:rPr>
              <a:t>.</a:t>
            </a:r>
          </a:p>
          <a:p>
            <a:pPr marL="228600" lvl="1">
              <a:spcBef>
                <a:spcPts val="1000"/>
              </a:spcBef>
              <a:buFont typeface="Wingdings" pitchFamily="2" charset="2"/>
              <a:buChar char="§"/>
            </a:pPr>
            <a:endParaRPr lang="en-US" altLang="en-US" sz="800"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With trauma to the ear, the perichondrium and vasculature are damaged, causing separation from the underlying cartilage and resulting in a potential space for blood to accumulate</a:t>
            </a:r>
            <a:r>
              <a:rPr lang="en-US" altLang="en-US" dirty="0" smtClean="0">
                <a:latin typeface="Palatino Linotype" pitchFamily="18" charset="0"/>
                <a:cs typeface="Times New Roman" pitchFamily="18" charset="0"/>
              </a:rPr>
              <a:t>.</a:t>
            </a:r>
          </a:p>
          <a:p>
            <a:pPr marL="228600" lvl="1">
              <a:spcBef>
                <a:spcPts val="1000"/>
              </a:spcBef>
              <a:buFont typeface="Wingdings" pitchFamily="2" charset="2"/>
              <a:buChar char="§"/>
            </a:pPr>
            <a:endParaRPr lang="en-US" altLang="en-US" sz="800" dirty="0" smtClean="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Clinical presentation</a:t>
            </a:r>
          </a:p>
          <a:p>
            <a:pPr marL="800100" lvl="2" indent="-342900">
              <a:spcBef>
                <a:spcPts val="1000"/>
              </a:spcBef>
            </a:pPr>
            <a:r>
              <a:rPr lang="en-US" altLang="en-US" sz="2400" dirty="0">
                <a:latin typeface="Palatino Linotype" pitchFamily="18" charset="0"/>
                <a:cs typeface="Times New Roman" pitchFamily="18" charset="0"/>
              </a:rPr>
              <a:t>Auricle deformity.</a:t>
            </a:r>
          </a:p>
          <a:p>
            <a:pPr marL="800100" lvl="2" indent="-342900">
              <a:spcBef>
                <a:spcPts val="1000"/>
              </a:spcBef>
            </a:pPr>
            <a:r>
              <a:rPr lang="en-US" altLang="en-US" sz="2400" dirty="0">
                <a:latin typeface="Palatino Linotype" pitchFamily="18" charset="0"/>
                <a:cs typeface="Times New Roman" pitchFamily="18" charset="0"/>
              </a:rPr>
              <a:t>Soft, painless blue-colored fluctuating swelling. </a:t>
            </a:r>
          </a:p>
          <a:p>
            <a:pPr marL="800100" lvl="2" indent="-342900">
              <a:spcBef>
                <a:spcPts val="1000"/>
              </a:spcBef>
            </a:pPr>
            <a:r>
              <a:rPr lang="en-US" altLang="en-US" sz="2400" dirty="0">
                <a:latin typeface="Palatino Linotype" pitchFamily="18" charset="0"/>
                <a:cs typeface="Times New Roman" pitchFamily="18" charset="0"/>
              </a:rPr>
              <a:t>Patient is usually asymptomatic in the beginning, can be unnoticed.</a:t>
            </a:r>
          </a:p>
          <a:p>
            <a:pPr marL="800100" lvl="2" indent="-342900">
              <a:spcBef>
                <a:spcPts val="1000"/>
              </a:spcBef>
            </a:pPr>
            <a:endParaRPr lang="en-US" altLang="en-US" sz="2400" dirty="0">
              <a:latin typeface="Palatino Linotype" pitchFamily="18" charset="0"/>
              <a:cs typeface="Times New Roman" pitchFamily="18" charset="0"/>
            </a:endParaRPr>
          </a:p>
          <a:p>
            <a:pPr marL="228600" lvl="1">
              <a:spcBef>
                <a:spcPts val="1000"/>
              </a:spcBef>
              <a:buFont typeface="Wingdings" pitchFamily="2" charset="2"/>
              <a:buChar char="§"/>
            </a:pPr>
            <a:endParaRPr lang="en-US" altLang="en-US" dirty="0">
              <a:latin typeface="Palatino Linotype" pitchFamily="18" charset="0"/>
              <a:cs typeface="Times New Roman" pitchFamily="18" charset="0"/>
            </a:endParaRPr>
          </a:p>
          <a:p>
            <a:pPr eaLnBrk="1" hangingPunct="1"/>
            <a:endParaRPr lang="en-US" altLang="en-US" dirty="0"/>
          </a:p>
        </p:txBody>
      </p:sp>
      <p:sp>
        <p:nvSpPr>
          <p:cNvPr id="4"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Injuries of the </a:t>
            </a:r>
            <a:r>
              <a:rPr lang="en-US" sz="3500" b="1" dirty="0" smtClean="0">
                <a:solidFill>
                  <a:schemeClr val="tx1"/>
                </a:solidFill>
                <a:latin typeface="Palatino Linotype" pitchFamily="18" charset="0"/>
              </a:rPr>
              <a:t>auricle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54074264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idx="1"/>
          </p:nvPr>
        </p:nvSpPr>
        <p:spPr>
          <a:xfrm>
            <a:off x="618067" y="1303866"/>
            <a:ext cx="11277600" cy="4495800"/>
          </a:xfrm>
        </p:spPr>
        <p:txBody>
          <a:bodyPr>
            <a:normAutofit fontScale="85000" lnSpcReduction="20000"/>
          </a:bodyPr>
          <a:lstStyle/>
          <a:p>
            <a:pPr marL="228600" lvl="1">
              <a:lnSpc>
                <a:spcPct val="100000"/>
              </a:lnSpc>
              <a:spcBef>
                <a:spcPts val="1000"/>
              </a:spcBef>
              <a:buFont typeface="Wingdings" pitchFamily="2" charset="2"/>
              <a:buChar char="§"/>
              <a:defRPr/>
            </a:pPr>
            <a:r>
              <a:rPr lang="en-US" altLang="en-US" sz="2600" dirty="0">
                <a:solidFill>
                  <a:prstClr val="black"/>
                </a:solidFill>
                <a:latin typeface="Palatino Linotype" pitchFamily="18" charset="0"/>
                <a:cs typeface="Times New Roman" pitchFamily="18" charset="0"/>
              </a:rPr>
              <a:t>Primary, benign and malignant rarely</a:t>
            </a:r>
          </a:p>
          <a:p>
            <a:pPr marL="228600" lvl="1">
              <a:lnSpc>
                <a:spcPct val="100000"/>
              </a:lnSpc>
              <a:spcBef>
                <a:spcPts val="1000"/>
              </a:spcBef>
              <a:buFont typeface="Wingdings" pitchFamily="2" charset="2"/>
              <a:buChar char="§"/>
              <a:defRPr/>
            </a:pPr>
            <a:r>
              <a:rPr lang="en-US" altLang="en-US" sz="2600" dirty="0">
                <a:solidFill>
                  <a:prstClr val="black"/>
                </a:solidFill>
                <a:latin typeface="Palatino Linotype" pitchFamily="18" charset="0"/>
                <a:cs typeface="Times New Roman" pitchFamily="18" charset="0"/>
              </a:rPr>
              <a:t>Secondary </a:t>
            </a:r>
            <a:r>
              <a:rPr lang="sr-Latn-RS" altLang="en-US" sz="2600" dirty="0">
                <a:solidFill>
                  <a:prstClr val="black"/>
                </a:solidFill>
                <a:latin typeface="Palatino Linotype" pitchFamily="18" charset="0"/>
                <a:cs typeface="Times New Roman" pitchFamily="18" charset="0"/>
              </a:rPr>
              <a:t>are </a:t>
            </a:r>
            <a:r>
              <a:rPr lang="en-US" altLang="en-US" sz="2600" dirty="0">
                <a:solidFill>
                  <a:prstClr val="black"/>
                </a:solidFill>
                <a:latin typeface="Palatino Linotype" pitchFamily="18" charset="0"/>
                <a:cs typeface="Times New Roman" pitchFamily="18" charset="0"/>
              </a:rPr>
              <a:t>more common</a:t>
            </a:r>
            <a:endParaRPr lang="sr-Latn-RS" altLang="en-US" sz="2600" dirty="0">
              <a:solidFill>
                <a:prstClr val="black"/>
              </a:solidFill>
              <a:latin typeface="Palatino Linotype" pitchFamily="18" charset="0"/>
              <a:cs typeface="Times New Roman" pitchFamily="18" charset="0"/>
            </a:endParaRPr>
          </a:p>
          <a:p>
            <a:pPr marL="109537" indent="0">
              <a:lnSpc>
                <a:spcPct val="80000"/>
              </a:lnSpc>
              <a:buFont typeface="Wingdings 3" pitchFamily="18" charset="2"/>
              <a:buNone/>
              <a:defRPr/>
            </a:pPr>
            <a:endParaRPr lang="sr-Latn-CS" altLang="en-US" sz="2600" b="1" dirty="0" smtClean="0">
              <a:latin typeface="Times New Roman" panose="02020603050405020304" pitchFamily="18" charset="0"/>
              <a:cs typeface="Times New Roman" panose="02020603050405020304" pitchFamily="18" charset="0"/>
            </a:endParaRPr>
          </a:p>
          <a:p>
            <a:pPr marL="228600" lvl="1">
              <a:lnSpc>
                <a:spcPct val="100000"/>
              </a:lnSpc>
              <a:spcBef>
                <a:spcPts val="1000"/>
              </a:spcBef>
              <a:buFont typeface="Wingdings" pitchFamily="2" charset="2"/>
              <a:buChar char="§"/>
              <a:defRPr/>
            </a:pPr>
            <a:r>
              <a:rPr lang="sr-Latn-CS" altLang="en-US" sz="2600" b="1" dirty="0">
                <a:solidFill>
                  <a:schemeClr val="accent1"/>
                </a:solidFill>
                <a:latin typeface="Palatino Linotype" pitchFamily="18" charset="0"/>
                <a:cs typeface="Times New Roman" pitchFamily="18" charset="0"/>
              </a:rPr>
              <a:t>Acoustic neuroma </a:t>
            </a:r>
            <a:endParaRPr lang="en-US" altLang="en-US" sz="2600" b="1" dirty="0">
              <a:solidFill>
                <a:schemeClr val="accent1"/>
              </a:solidFill>
              <a:latin typeface="Palatino Linotype" pitchFamily="18" charset="0"/>
              <a:cs typeface="Times New Roman" pitchFamily="18" charset="0"/>
            </a:endParaRPr>
          </a:p>
          <a:p>
            <a:pPr marL="800100" lvl="2" indent="-342900">
              <a:lnSpc>
                <a:spcPct val="100000"/>
              </a:lnSpc>
              <a:spcBef>
                <a:spcPts val="1000"/>
              </a:spcBef>
              <a:defRPr/>
            </a:pPr>
            <a:r>
              <a:rPr lang="en-US" altLang="en-US" sz="2600" dirty="0" smtClean="0">
                <a:solidFill>
                  <a:prstClr val="black"/>
                </a:solidFill>
                <a:latin typeface="Palatino Linotype" pitchFamily="18" charset="0"/>
                <a:cs typeface="Times New Roman" pitchFamily="18" charset="0"/>
              </a:rPr>
              <a:t>Benign </a:t>
            </a:r>
            <a:r>
              <a:rPr lang="en-US" altLang="en-US" sz="2600" dirty="0">
                <a:solidFill>
                  <a:prstClr val="black"/>
                </a:solidFill>
                <a:latin typeface="Palatino Linotype" pitchFamily="18" charset="0"/>
                <a:cs typeface="Times New Roman" pitchFamily="18" charset="0"/>
              </a:rPr>
              <a:t>tumor, 80% of all tumors of the posterior cranial fossa</a:t>
            </a:r>
          </a:p>
          <a:p>
            <a:pPr marL="800100" lvl="2" indent="-342900">
              <a:lnSpc>
                <a:spcPct val="100000"/>
              </a:lnSpc>
              <a:spcBef>
                <a:spcPts val="1000"/>
              </a:spcBef>
              <a:defRPr/>
            </a:pPr>
            <a:r>
              <a:rPr lang="en-US" altLang="en-US" sz="2600" dirty="0" smtClean="0">
                <a:solidFill>
                  <a:prstClr val="black"/>
                </a:solidFill>
                <a:latin typeface="Palatino Linotype" pitchFamily="18" charset="0"/>
                <a:cs typeface="Times New Roman" pitchFamily="18" charset="0"/>
              </a:rPr>
              <a:t>Made </a:t>
            </a:r>
            <a:r>
              <a:rPr lang="en-US" altLang="en-US" sz="2600" dirty="0">
                <a:solidFill>
                  <a:prstClr val="black"/>
                </a:solidFill>
                <a:latin typeface="Palatino Linotype" pitchFamily="18" charset="0"/>
                <a:cs typeface="Times New Roman" pitchFamily="18" charset="0"/>
              </a:rPr>
              <a:t>up of Schwan cells</a:t>
            </a:r>
          </a:p>
          <a:p>
            <a:pPr marL="800100" lvl="2" indent="-342900">
              <a:lnSpc>
                <a:spcPct val="100000"/>
              </a:lnSpc>
              <a:spcBef>
                <a:spcPts val="1000"/>
              </a:spcBef>
              <a:defRPr/>
            </a:pPr>
            <a:r>
              <a:rPr lang="en-US" altLang="en-US" sz="2600" dirty="0" smtClean="0">
                <a:solidFill>
                  <a:prstClr val="black"/>
                </a:solidFill>
                <a:latin typeface="Palatino Linotype" pitchFamily="18" charset="0"/>
                <a:cs typeface="Times New Roman" pitchFamily="18" charset="0"/>
              </a:rPr>
              <a:t>Slow </a:t>
            </a:r>
            <a:r>
              <a:rPr lang="en-US" altLang="en-US" sz="2600" dirty="0">
                <a:solidFill>
                  <a:prstClr val="black"/>
                </a:solidFill>
                <a:latin typeface="Palatino Linotype" pitchFamily="18" charset="0"/>
                <a:cs typeface="Times New Roman" pitchFamily="18" charset="0"/>
              </a:rPr>
              <a:t>growth</a:t>
            </a:r>
          </a:p>
          <a:p>
            <a:pPr marL="800100" lvl="2" indent="-342900">
              <a:lnSpc>
                <a:spcPct val="100000"/>
              </a:lnSpc>
              <a:spcBef>
                <a:spcPts val="1000"/>
              </a:spcBef>
              <a:defRPr/>
            </a:pPr>
            <a:r>
              <a:rPr lang="en-US" altLang="en-US" sz="2600" dirty="0" smtClean="0">
                <a:solidFill>
                  <a:prstClr val="black"/>
                </a:solidFill>
                <a:latin typeface="Palatino Linotype" pitchFamily="18" charset="0"/>
                <a:cs typeface="Times New Roman" pitchFamily="18" charset="0"/>
              </a:rPr>
              <a:t>Symptomatology</a:t>
            </a:r>
            <a:endParaRPr lang="en-US" altLang="en-US" sz="2600" dirty="0">
              <a:solidFill>
                <a:prstClr val="black"/>
              </a:solidFill>
              <a:latin typeface="Palatino Linotype" pitchFamily="18" charset="0"/>
              <a:cs typeface="Times New Roman" pitchFamily="18" charset="0"/>
            </a:endParaRPr>
          </a:p>
          <a:p>
            <a:pPr marL="1257300" lvl="3" indent="-342900">
              <a:lnSpc>
                <a:spcPct val="100000"/>
              </a:lnSpc>
              <a:spcBef>
                <a:spcPts val="1000"/>
              </a:spcBef>
              <a:buFont typeface="Courier New" pitchFamily="49" charset="0"/>
              <a:buChar char="o"/>
              <a:defRPr/>
            </a:pPr>
            <a:r>
              <a:rPr lang="en-US" altLang="en-US" sz="2600" dirty="0" err="1" smtClean="0">
                <a:solidFill>
                  <a:prstClr val="black"/>
                </a:solidFill>
                <a:latin typeface="Palatino Linotype" pitchFamily="18" charset="0"/>
                <a:cs typeface="Times New Roman" pitchFamily="18" charset="0"/>
              </a:rPr>
              <a:t>Otological</a:t>
            </a:r>
            <a:r>
              <a:rPr lang="en-US" altLang="en-US" sz="2600" dirty="0" smtClean="0">
                <a:solidFill>
                  <a:prstClr val="black"/>
                </a:solidFill>
                <a:latin typeface="Palatino Linotype" pitchFamily="18" charset="0"/>
                <a:cs typeface="Times New Roman" pitchFamily="18" charset="0"/>
              </a:rPr>
              <a:t> </a:t>
            </a:r>
            <a:r>
              <a:rPr lang="en-US" altLang="en-US" sz="2600" dirty="0">
                <a:solidFill>
                  <a:prstClr val="black"/>
                </a:solidFill>
                <a:latin typeface="Palatino Linotype" pitchFamily="18" charset="0"/>
                <a:cs typeface="Times New Roman" pitchFamily="18" charset="0"/>
              </a:rPr>
              <a:t>phase</a:t>
            </a:r>
          </a:p>
          <a:p>
            <a:pPr marL="1257300" lvl="3" indent="-342900">
              <a:lnSpc>
                <a:spcPct val="100000"/>
              </a:lnSpc>
              <a:spcBef>
                <a:spcPts val="1000"/>
              </a:spcBef>
              <a:buFont typeface="Courier New" pitchFamily="49" charset="0"/>
              <a:buChar char="o"/>
              <a:defRPr/>
            </a:pPr>
            <a:r>
              <a:rPr lang="en-US" altLang="en-US" sz="2600" dirty="0" smtClean="0">
                <a:solidFill>
                  <a:prstClr val="black"/>
                </a:solidFill>
                <a:latin typeface="Palatino Linotype" pitchFamily="18" charset="0"/>
                <a:cs typeface="Times New Roman" pitchFamily="18" charset="0"/>
              </a:rPr>
              <a:t>Neurological </a:t>
            </a:r>
            <a:r>
              <a:rPr lang="en-US" altLang="en-US" sz="2600" dirty="0">
                <a:solidFill>
                  <a:prstClr val="black"/>
                </a:solidFill>
                <a:latin typeface="Palatino Linotype" pitchFamily="18" charset="0"/>
                <a:cs typeface="Times New Roman" pitchFamily="18" charset="0"/>
              </a:rPr>
              <a:t>phase</a:t>
            </a:r>
          </a:p>
          <a:p>
            <a:pPr marL="1257300" lvl="3" indent="-342900">
              <a:lnSpc>
                <a:spcPct val="100000"/>
              </a:lnSpc>
              <a:spcBef>
                <a:spcPts val="1000"/>
              </a:spcBef>
              <a:buFont typeface="Courier New" pitchFamily="49" charset="0"/>
              <a:buChar char="o"/>
              <a:defRPr/>
            </a:pPr>
            <a:r>
              <a:rPr lang="en-US" altLang="en-US" sz="2600" dirty="0" smtClean="0">
                <a:solidFill>
                  <a:prstClr val="black"/>
                </a:solidFill>
                <a:latin typeface="Palatino Linotype" pitchFamily="18" charset="0"/>
                <a:cs typeface="Times New Roman" pitchFamily="18" charset="0"/>
              </a:rPr>
              <a:t>Neurosurgical </a:t>
            </a:r>
            <a:r>
              <a:rPr lang="en-US" altLang="en-US" sz="2600" dirty="0">
                <a:solidFill>
                  <a:prstClr val="black"/>
                </a:solidFill>
                <a:latin typeface="Palatino Linotype" pitchFamily="18" charset="0"/>
                <a:cs typeface="Times New Roman" pitchFamily="18" charset="0"/>
              </a:rPr>
              <a:t>phase</a:t>
            </a:r>
          </a:p>
        </p:txBody>
      </p:sp>
      <p:sp>
        <p:nvSpPr>
          <p:cNvPr id="4" name="Title 1"/>
          <p:cNvSpPr txBox="1">
            <a:spLocks/>
          </p:cNvSpPr>
          <p:nvPr/>
        </p:nvSpPr>
        <p:spPr>
          <a:xfrm>
            <a:off x="0" y="11853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Tumors of the inner ear</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371130070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p:cNvSpPr>
            <a:spLocks noGrp="1"/>
          </p:cNvSpPr>
          <p:nvPr>
            <p:ph idx="1"/>
          </p:nvPr>
        </p:nvSpPr>
        <p:spPr>
          <a:xfrm>
            <a:off x="609600" y="1175808"/>
            <a:ext cx="10972800" cy="5174192"/>
          </a:xfrm>
        </p:spPr>
        <p:txBody>
          <a:bodyPr>
            <a:normAutofit/>
          </a:bodyPr>
          <a:lstStyle/>
          <a:p>
            <a:pPr marL="228600" lvl="1">
              <a:lnSpc>
                <a:spcPct val="80000"/>
              </a:lnSpc>
              <a:spcBef>
                <a:spcPts val="1000"/>
              </a:spcBef>
              <a:buFont typeface="Wingdings" pitchFamily="2" charset="2"/>
              <a:buChar char="§"/>
              <a:defRPr/>
            </a:pPr>
            <a:r>
              <a:rPr lang="en-US" altLang="en-US" sz="2200" dirty="0" smtClean="0">
                <a:solidFill>
                  <a:prstClr val="black"/>
                </a:solidFill>
                <a:latin typeface="Palatino Linotype" pitchFamily="18" charset="0"/>
                <a:cs typeface="Times New Roman" pitchFamily="18" charset="0"/>
              </a:rPr>
              <a:t>Diagnosis:</a:t>
            </a:r>
          </a:p>
          <a:p>
            <a:pPr marL="800100" lvl="2" indent="-342900">
              <a:lnSpc>
                <a:spcPct val="80000"/>
              </a:lnSpc>
              <a:spcBef>
                <a:spcPts val="1000"/>
              </a:spcBef>
              <a:defRPr/>
            </a:pPr>
            <a:r>
              <a:rPr lang="en-US" altLang="en-US" sz="2400" dirty="0" smtClean="0">
                <a:solidFill>
                  <a:prstClr val="black"/>
                </a:solidFill>
                <a:latin typeface="Palatino Linotype" pitchFamily="18" charset="0"/>
                <a:cs typeface="Times New Roman" pitchFamily="18" charset="0"/>
              </a:rPr>
              <a:t>Long-term </a:t>
            </a:r>
            <a:r>
              <a:rPr lang="en-US" altLang="en-US" sz="2400" dirty="0">
                <a:solidFill>
                  <a:prstClr val="black"/>
                </a:solidFill>
                <a:latin typeface="Palatino Linotype" pitchFamily="18" charset="0"/>
                <a:cs typeface="Times New Roman" pitchFamily="18" charset="0"/>
              </a:rPr>
              <a:t>unilateral tinnitus and gradual hearing loss</a:t>
            </a:r>
          </a:p>
          <a:p>
            <a:pPr marL="800100" lvl="2" indent="-342900">
              <a:lnSpc>
                <a:spcPct val="80000"/>
              </a:lnSpc>
              <a:spcBef>
                <a:spcPts val="1000"/>
              </a:spcBef>
              <a:defRPr/>
            </a:pPr>
            <a:r>
              <a:rPr lang="en-US" altLang="en-US" sz="2400" dirty="0">
                <a:solidFill>
                  <a:prstClr val="black"/>
                </a:solidFill>
                <a:latin typeface="Palatino Linotype" pitchFamily="18" charset="0"/>
                <a:cs typeface="Times New Roman" pitchFamily="18" charset="0"/>
              </a:rPr>
              <a:t>Diagnosis</a:t>
            </a:r>
          </a:p>
          <a:p>
            <a:pPr marL="800100" lvl="2" indent="-342900">
              <a:lnSpc>
                <a:spcPct val="80000"/>
              </a:lnSpc>
              <a:spcBef>
                <a:spcPts val="1000"/>
              </a:spcBef>
              <a:defRPr/>
            </a:pPr>
            <a:r>
              <a:rPr lang="en-US" altLang="en-US" sz="2400" dirty="0">
                <a:solidFill>
                  <a:prstClr val="black"/>
                </a:solidFill>
                <a:latin typeface="Palatino Linotype" pitchFamily="18" charset="0"/>
                <a:cs typeface="Times New Roman" pitchFamily="18" charset="0"/>
              </a:rPr>
              <a:t>ENT examination</a:t>
            </a:r>
          </a:p>
          <a:p>
            <a:pPr marL="800100" lvl="2" indent="-342900">
              <a:lnSpc>
                <a:spcPct val="80000"/>
              </a:lnSpc>
              <a:spcBef>
                <a:spcPts val="1000"/>
              </a:spcBef>
              <a:defRPr/>
            </a:pPr>
            <a:r>
              <a:rPr lang="en-US" altLang="en-US" sz="2400" dirty="0">
                <a:solidFill>
                  <a:prstClr val="black"/>
                </a:solidFill>
                <a:latin typeface="Palatino Linotype" pitchFamily="18" charset="0"/>
                <a:cs typeface="Times New Roman" pitchFamily="18" charset="0"/>
              </a:rPr>
              <a:t>X-ray examination</a:t>
            </a:r>
          </a:p>
          <a:p>
            <a:pPr marL="800100" lvl="2" indent="-342900">
              <a:lnSpc>
                <a:spcPct val="80000"/>
              </a:lnSpc>
              <a:spcBef>
                <a:spcPts val="1000"/>
              </a:spcBef>
              <a:defRPr/>
            </a:pPr>
            <a:r>
              <a:rPr lang="en-US" altLang="en-US" sz="2400" dirty="0">
                <a:solidFill>
                  <a:prstClr val="black"/>
                </a:solidFill>
                <a:latin typeface="Palatino Linotype" pitchFamily="18" charset="0"/>
                <a:cs typeface="Times New Roman" pitchFamily="18" charset="0"/>
              </a:rPr>
              <a:t>Neurological </a:t>
            </a:r>
            <a:r>
              <a:rPr lang="en-US" altLang="en-US" sz="2400" dirty="0" smtClean="0">
                <a:solidFill>
                  <a:prstClr val="black"/>
                </a:solidFill>
                <a:latin typeface="Palatino Linotype" pitchFamily="18" charset="0"/>
                <a:cs typeface="Times New Roman" pitchFamily="18" charset="0"/>
              </a:rPr>
              <a:t>examination</a:t>
            </a:r>
          </a:p>
          <a:p>
            <a:pPr marL="800100" lvl="2" indent="-342900">
              <a:lnSpc>
                <a:spcPct val="80000"/>
              </a:lnSpc>
              <a:spcBef>
                <a:spcPts val="1000"/>
              </a:spcBef>
              <a:defRPr/>
            </a:pPr>
            <a:r>
              <a:rPr lang="en-US" altLang="en-US" sz="2400" dirty="0">
                <a:solidFill>
                  <a:prstClr val="black"/>
                </a:solidFill>
                <a:latin typeface="Palatino Linotype" pitchFamily="18" charset="0"/>
                <a:cs typeface="Times New Roman" pitchFamily="18" charset="0"/>
              </a:rPr>
              <a:t>Audiometric </a:t>
            </a:r>
            <a:r>
              <a:rPr lang="en-US" altLang="en-US" sz="2400" dirty="0" smtClean="0">
                <a:solidFill>
                  <a:prstClr val="black"/>
                </a:solidFill>
                <a:latin typeface="Palatino Linotype" pitchFamily="18" charset="0"/>
                <a:cs typeface="Times New Roman" pitchFamily="18" charset="0"/>
              </a:rPr>
              <a:t>tests</a:t>
            </a:r>
            <a:endParaRPr lang="en-US" altLang="en-US" sz="2400" dirty="0">
              <a:solidFill>
                <a:prstClr val="black"/>
              </a:solidFill>
              <a:latin typeface="Palatino Linotype" pitchFamily="18" charset="0"/>
              <a:cs typeface="Times New Roman" pitchFamily="18" charset="0"/>
            </a:endParaRPr>
          </a:p>
          <a:p>
            <a:pPr marL="1257300" lvl="3" indent="-342900">
              <a:lnSpc>
                <a:spcPct val="80000"/>
              </a:lnSpc>
              <a:spcBef>
                <a:spcPts val="1000"/>
              </a:spcBef>
              <a:buFont typeface="Courier New" pitchFamily="49" charset="0"/>
              <a:buChar char="o"/>
              <a:defRPr/>
            </a:pPr>
            <a:r>
              <a:rPr lang="en-US" altLang="en-US" sz="2400" dirty="0">
                <a:solidFill>
                  <a:prstClr val="black"/>
                </a:solidFill>
                <a:latin typeface="Palatino Linotype" pitchFamily="18" charset="0"/>
                <a:cs typeface="Times New Roman" pitchFamily="18" charset="0"/>
              </a:rPr>
              <a:t>Pure-tone audiometry</a:t>
            </a:r>
          </a:p>
          <a:p>
            <a:pPr marL="1257300" lvl="3" indent="-342900">
              <a:lnSpc>
                <a:spcPct val="80000"/>
              </a:lnSpc>
              <a:spcBef>
                <a:spcPts val="1000"/>
              </a:spcBef>
              <a:buFont typeface="Courier New" pitchFamily="49" charset="0"/>
              <a:buChar char="o"/>
              <a:defRPr/>
            </a:pPr>
            <a:r>
              <a:rPr lang="en-US" altLang="en-US" sz="2400" dirty="0" err="1">
                <a:solidFill>
                  <a:prstClr val="black"/>
                </a:solidFill>
                <a:latin typeface="Palatino Linotype" pitchFamily="18" charset="0"/>
                <a:cs typeface="Times New Roman" pitchFamily="18" charset="0"/>
              </a:rPr>
              <a:t>Impedancemetry</a:t>
            </a:r>
            <a:endParaRPr lang="en-US" altLang="en-US" sz="2400" dirty="0">
              <a:solidFill>
                <a:prstClr val="black"/>
              </a:solidFill>
              <a:latin typeface="Palatino Linotype" pitchFamily="18" charset="0"/>
              <a:cs typeface="Times New Roman" pitchFamily="18" charset="0"/>
            </a:endParaRPr>
          </a:p>
          <a:p>
            <a:pPr marL="1257300" lvl="3" indent="-342900">
              <a:lnSpc>
                <a:spcPct val="80000"/>
              </a:lnSpc>
              <a:spcBef>
                <a:spcPts val="1000"/>
              </a:spcBef>
              <a:buFont typeface="Courier New" pitchFamily="49" charset="0"/>
              <a:buChar char="o"/>
              <a:defRPr/>
            </a:pPr>
            <a:r>
              <a:rPr lang="en-US" altLang="en-US" sz="2400" dirty="0">
                <a:solidFill>
                  <a:prstClr val="black"/>
                </a:solidFill>
                <a:latin typeface="Palatino Linotype" pitchFamily="18" charset="0"/>
                <a:cs typeface="Times New Roman" pitchFamily="18" charset="0"/>
              </a:rPr>
              <a:t>Auditory evoked potential </a:t>
            </a:r>
          </a:p>
          <a:p>
            <a:pPr marL="1257300" lvl="3" indent="-342900">
              <a:lnSpc>
                <a:spcPct val="80000"/>
              </a:lnSpc>
              <a:spcBef>
                <a:spcPts val="1000"/>
              </a:spcBef>
              <a:buFont typeface="Courier New" pitchFamily="49" charset="0"/>
              <a:buChar char="o"/>
              <a:defRPr/>
            </a:pPr>
            <a:r>
              <a:rPr lang="en-US" altLang="en-US" sz="2400" dirty="0">
                <a:solidFill>
                  <a:prstClr val="black"/>
                </a:solidFill>
                <a:latin typeface="Palatino Linotype" pitchFamily="18" charset="0"/>
                <a:cs typeface="Times New Roman" pitchFamily="18" charset="0"/>
              </a:rPr>
              <a:t>Vestibular testing</a:t>
            </a:r>
          </a:p>
          <a:p>
            <a:pPr marL="800100" lvl="2" indent="-342900">
              <a:lnSpc>
                <a:spcPct val="80000"/>
              </a:lnSpc>
              <a:spcBef>
                <a:spcPts val="1000"/>
              </a:spcBef>
              <a:defRPr/>
            </a:pPr>
            <a:endParaRPr lang="en-US" altLang="en-US" sz="2400" dirty="0">
              <a:solidFill>
                <a:prstClr val="black"/>
              </a:solidFill>
              <a:latin typeface="Palatino Linotype" pitchFamily="18" charset="0"/>
              <a:cs typeface="Times New Roman" pitchFamily="18" charset="0"/>
            </a:endParaRPr>
          </a:p>
        </p:txBody>
      </p:sp>
      <p:sp>
        <p:nvSpPr>
          <p:cNvPr id="4" name="Title 1"/>
          <p:cNvSpPr txBox="1">
            <a:spLocks/>
          </p:cNvSpPr>
          <p:nvPr/>
        </p:nvSpPr>
        <p:spPr>
          <a:xfrm>
            <a:off x="0" y="11853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Acoustic neuroma</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426492245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8" name="Picture 2" descr="Ð¡ÑÐ¾Ð´Ð½Ð° ÑÐ»Ð¸Ðº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0400" y="2514600"/>
            <a:ext cx="74676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0" y="11853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Acoustic neuroma</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5732759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1"/>
          <p:cNvSpPr>
            <a:spLocks noGrp="1"/>
          </p:cNvSpPr>
          <p:nvPr>
            <p:ph idx="1"/>
          </p:nvPr>
        </p:nvSpPr>
        <p:spPr>
          <a:xfrm>
            <a:off x="601133" y="1461558"/>
            <a:ext cx="10515600" cy="4351338"/>
          </a:xfrm>
        </p:spPr>
        <p:txBody>
          <a:bodyPr/>
          <a:lstStyle/>
          <a:p>
            <a:pPr marL="228600" lvl="1">
              <a:spcBef>
                <a:spcPts val="1000"/>
              </a:spcBef>
              <a:buFont typeface="Wingdings" pitchFamily="2" charset="2"/>
              <a:buChar char="§"/>
              <a:defRPr/>
            </a:pPr>
            <a:r>
              <a:rPr lang="en-US" altLang="en-US" dirty="0">
                <a:solidFill>
                  <a:prstClr val="black"/>
                </a:solidFill>
                <a:latin typeface="Palatino Linotype" pitchFamily="18" charset="0"/>
                <a:cs typeface="Times New Roman" pitchFamily="18" charset="0"/>
              </a:rPr>
              <a:t>Additional diagnostic procedures</a:t>
            </a:r>
          </a:p>
          <a:p>
            <a:pPr marL="800100" lvl="2" indent="-342900">
              <a:lnSpc>
                <a:spcPct val="80000"/>
              </a:lnSpc>
              <a:spcBef>
                <a:spcPts val="1000"/>
              </a:spcBef>
              <a:defRPr/>
            </a:pPr>
            <a:r>
              <a:rPr lang="en-US" altLang="en-US" sz="2400" dirty="0">
                <a:solidFill>
                  <a:prstClr val="black"/>
                </a:solidFill>
                <a:latin typeface="Palatino Linotype" pitchFamily="18" charset="0"/>
                <a:cs typeface="Times New Roman" pitchFamily="18" charset="0"/>
              </a:rPr>
              <a:t>X-ray of the mastoid according to </a:t>
            </a:r>
            <a:r>
              <a:rPr lang="en-US" altLang="en-US" sz="2400" dirty="0" err="1">
                <a:solidFill>
                  <a:prstClr val="black"/>
                </a:solidFill>
                <a:latin typeface="Palatino Linotype" pitchFamily="18" charset="0"/>
                <a:cs typeface="Times New Roman" pitchFamily="18" charset="0"/>
              </a:rPr>
              <a:t>Schuller</a:t>
            </a:r>
            <a:endParaRPr lang="en-US" altLang="en-US" sz="2400" dirty="0">
              <a:solidFill>
                <a:prstClr val="black"/>
              </a:solidFill>
              <a:latin typeface="Palatino Linotype" pitchFamily="18" charset="0"/>
              <a:cs typeface="Times New Roman" pitchFamily="18" charset="0"/>
            </a:endParaRPr>
          </a:p>
          <a:p>
            <a:pPr marL="800100" lvl="2" indent="-342900">
              <a:lnSpc>
                <a:spcPct val="80000"/>
              </a:lnSpc>
              <a:spcBef>
                <a:spcPts val="1000"/>
              </a:spcBef>
              <a:defRPr/>
            </a:pPr>
            <a:r>
              <a:rPr lang="en-US" altLang="en-US" sz="2400" dirty="0">
                <a:solidFill>
                  <a:prstClr val="black"/>
                </a:solidFill>
                <a:latin typeface="Palatino Linotype" pitchFamily="18" charset="0"/>
                <a:cs typeface="Times New Roman" pitchFamily="18" charset="0"/>
              </a:rPr>
              <a:t>X-ray of the pyramid according to </a:t>
            </a:r>
            <a:r>
              <a:rPr lang="en-US" altLang="en-US" sz="2400" dirty="0" err="1">
                <a:solidFill>
                  <a:prstClr val="black"/>
                </a:solidFill>
                <a:latin typeface="Palatino Linotype" pitchFamily="18" charset="0"/>
                <a:cs typeface="Times New Roman" pitchFamily="18" charset="0"/>
              </a:rPr>
              <a:t>Stanvers</a:t>
            </a:r>
            <a:endParaRPr lang="en-US" altLang="en-US" sz="2400" dirty="0">
              <a:solidFill>
                <a:prstClr val="black"/>
              </a:solidFill>
              <a:latin typeface="Palatino Linotype" pitchFamily="18" charset="0"/>
              <a:cs typeface="Times New Roman" pitchFamily="18" charset="0"/>
            </a:endParaRPr>
          </a:p>
          <a:p>
            <a:pPr marL="800100" lvl="2" indent="-342900">
              <a:lnSpc>
                <a:spcPct val="80000"/>
              </a:lnSpc>
              <a:spcBef>
                <a:spcPts val="1000"/>
              </a:spcBef>
              <a:defRPr/>
            </a:pPr>
            <a:r>
              <a:rPr lang="en-US" altLang="en-US" sz="2400" dirty="0">
                <a:solidFill>
                  <a:prstClr val="black"/>
                </a:solidFill>
                <a:latin typeface="Palatino Linotype" pitchFamily="18" charset="0"/>
                <a:cs typeface="Times New Roman" pitchFamily="18" charset="0"/>
              </a:rPr>
              <a:t>CT scan of the </a:t>
            </a:r>
            <a:r>
              <a:rPr lang="en-US" altLang="en-US" sz="2400" dirty="0" err="1">
                <a:solidFill>
                  <a:prstClr val="black"/>
                </a:solidFill>
                <a:latin typeface="Palatino Linotype" pitchFamily="18" charset="0"/>
                <a:cs typeface="Times New Roman" pitchFamily="18" charset="0"/>
              </a:rPr>
              <a:t>endocranium</a:t>
            </a:r>
            <a:endParaRPr lang="en-US" altLang="en-US" sz="2400" dirty="0">
              <a:solidFill>
                <a:prstClr val="black"/>
              </a:solidFill>
              <a:latin typeface="Palatino Linotype" pitchFamily="18" charset="0"/>
              <a:cs typeface="Times New Roman" pitchFamily="18" charset="0"/>
            </a:endParaRPr>
          </a:p>
          <a:p>
            <a:pPr marL="800100" lvl="2" indent="-342900">
              <a:lnSpc>
                <a:spcPct val="80000"/>
              </a:lnSpc>
              <a:spcBef>
                <a:spcPts val="1000"/>
              </a:spcBef>
              <a:defRPr/>
            </a:pPr>
            <a:r>
              <a:rPr lang="en-US" altLang="en-US" sz="2400" dirty="0">
                <a:solidFill>
                  <a:prstClr val="black"/>
                </a:solidFill>
                <a:latin typeface="Palatino Linotype" pitchFamily="18" charset="0"/>
                <a:cs typeface="Times New Roman" pitchFamily="18" charset="0"/>
              </a:rPr>
              <a:t>MR of the </a:t>
            </a:r>
            <a:r>
              <a:rPr lang="en-US" altLang="en-US" sz="2400" dirty="0" err="1" smtClean="0">
                <a:solidFill>
                  <a:prstClr val="black"/>
                </a:solidFill>
                <a:latin typeface="Palatino Linotype" pitchFamily="18" charset="0"/>
                <a:cs typeface="Times New Roman" pitchFamily="18" charset="0"/>
              </a:rPr>
              <a:t>endocranium</a:t>
            </a:r>
            <a:endParaRPr lang="en-US" altLang="en-US" sz="2400" dirty="0" smtClean="0">
              <a:solidFill>
                <a:prstClr val="black"/>
              </a:solidFill>
              <a:latin typeface="Palatino Linotype" pitchFamily="18" charset="0"/>
              <a:cs typeface="Times New Roman" pitchFamily="18" charset="0"/>
            </a:endParaRPr>
          </a:p>
          <a:p>
            <a:pPr marL="800100" lvl="2" indent="-342900">
              <a:lnSpc>
                <a:spcPct val="80000"/>
              </a:lnSpc>
              <a:spcBef>
                <a:spcPts val="1000"/>
              </a:spcBef>
              <a:defRPr/>
            </a:pPr>
            <a:endParaRPr lang="en-US" altLang="en-US" sz="2400" dirty="0">
              <a:solidFill>
                <a:prstClr val="black"/>
              </a:solidFill>
              <a:latin typeface="Palatino Linotype" pitchFamily="18" charset="0"/>
              <a:cs typeface="Times New Roman" pitchFamily="18" charset="0"/>
            </a:endParaRPr>
          </a:p>
          <a:p>
            <a:pPr marL="228600" lvl="1">
              <a:spcBef>
                <a:spcPts val="1000"/>
              </a:spcBef>
              <a:buFont typeface="Wingdings" pitchFamily="2" charset="2"/>
              <a:buChar char="§"/>
              <a:defRPr/>
            </a:pPr>
            <a:r>
              <a:rPr lang="en-US" altLang="en-US" dirty="0" smtClean="0">
                <a:solidFill>
                  <a:prstClr val="black"/>
                </a:solidFill>
                <a:latin typeface="Palatino Linotype" pitchFamily="18" charset="0"/>
                <a:cs typeface="Times New Roman" pitchFamily="18" charset="0"/>
              </a:rPr>
              <a:t>Therapy - surgical</a:t>
            </a:r>
            <a:endParaRPr lang="en-US" altLang="en-US" dirty="0">
              <a:solidFill>
                <a:prstClr val="black"/>
              </a:solidFill>
              <a:latin typeface="Palatino Linotype" pitchFamily="18" charset="0"/>
              <a:cs typeface="Times New Roman" pitchFamily="18" charset="0"/>
            </a:endParaRPr>
          </a:p>
        </p:txBody>
      </p:sp>
      <p:sp>
        <p:nvSpPr>
          <p:cNvPr id="4" name="Title 1"/>
          <p:cNvSpPr txBox="1">
            <a:spLocks/>
          </p:cNvSpPr>
          <p:nvPr/>
        </p:nvSpPr>
        <p:spPr>
          <a:xfrm>
            <a:off x="0" y="118533"/>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smtClean="0">
                <a:solidFill>
                  <a:schemeClr val="tx1"/>
                </a:solidFill>
                <a:latin typeface="Palatino Linotype" pitchFamily="18" charset="0"/>
              </a:rPr>
              <a:t>Acoustic neuroma</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255459975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1"/>
          <p:cNvSpPr>
            <a:spLocks noGrp="1"/>
          </p:cNvSpPr>
          <p:nvPr>
            <p:ph idx="1"/>
          </p:nvPr>
        </p:nvSpPr>
        <p:spPr/>
        <p:txBody>
          <a:bodyPr/>
          <a:lstStyle/>
          <a:p>
            <a:endParaRPr lang="en-US" altLang="en-US" smtClean="0"/>
          </a:p>
        </p:txBody>
      </p:sp>
      <p:sp>
        <p:nvSpPr>
          <p:cNvPr id="3" name="Title 2"/>
          <p:cNvSpPr>
            <a:spLocks noGrp="1"/>
          </p:cNvSpPr>
          <p:nvPr>
            <p:ph type="title"/>
          </p:nvPr>
        </p:nvSpPr>
        <p:spPr/>
        <p:txBody>
          <a:bodyPr/>
          <a:lstStyle/>
          <a:p>
            <a:pPr>
              <a:defRPr/>
            </a:pPr>
            <a:endParaRPr lang="en-US"/>
          </a:p>
        </p:txBody>
      </p:sp>
      <p:pic>
        <p:nvPicPr>
          <p:cNvPr id="33796" name="Picture 2" descr="Ð ÐµÐ·ÑÐ»ÑÐ°Ñ ÑÐ»Ð¸ÐºÐ° Ð·Ð° Ð½ÐµÑÑÐ¸Ð½Ð¾Ð¼Ð° Ð°ÑÑÑÑÐ¸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6800" y="1981201"/>
            <a:ext cx="7620000" cy="395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53978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1"/>
          <p:cNvSpPr>
            <a:spLocks noGrp="1"/>
          </p:cNvSpPr>
          <p:nvPr>
            <p:ph idx="1"/>
          </p:nvPr>
        </p:nvSpPr>
        <p:spPr/>
        <p:txBody>
          <a:bodyPr/>
          <a:lstStyle/>
          <a:p>
            <a:endParaRPr lang="en-US" altLang="en-US" smtClean="0"/>
          </a:p>
        </p:txBody>
      </p:sp>
      <p:sp>
        <p:nvSpPr>
          <p:cNvPr id="3" name="Title 2"/>
          <p:cNvSpPr>
            <a:spLocks noGrp="1"/>
          </p:cNvSpPr>
          <p:nvPr>
            <p:ph type="title"/>
          </p:nvPr>
        </p:nvSpPr>
        <p:spPr/>
        <p:txBody>
          <a:bodyPr/>
          <a:lstStyle/>
          <a:p>
            <a:pPr>
              <a:defRPr/>
            </a:pPr>
            <a:endParaRPr lang="en-US"/>
          </a:p>
        </p:txBody>
      </p:sp>
      <p:pic>
        <p:nvPicPr>
          <p:cNvPr id="34820" name="Picture 2" descr="Ð ÐµÐ·ÑÐ»ÑÐ°Ñ ÑÐ»Ð¸ÐºÐ° Ð·Ð° Ð½ÐµÑÑÐ¸Ð½Ð¾Ð¼Ð° Ð°ÑÑÑÑÐ¸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2000" y="0"/>
            <a:ext cx="8026400"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8243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Content Placeholder 3">
            <a:extLst>
              <a:ext uri="{FF2B5EF4-FFF2-40B4-BE49-F238E27FC236}">
                <a16:creationId xmlns="" xmlns:a16="http://schemas.microsoft.com/office/drawing/2014/main" id="{BD4A2A6F-09ED-4326-9358-7CFEC850EF87}"/>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a:xfrm>
            <a:off x="2836334" y="2006600"/>
            <a:ext cx="6781800" cy="4116388"/>
          </a:xfrm>
        </p:spPr>
      </p:pic>
      <p:sp>
        <p:nvSpPr>
          <p:cNvPr id="3"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Auricular hematoma</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25270012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1">
            <a:extLst>
              <a:ext uri="{FF2B5EF4-FFF2-40B4-BE49-F238E27FC236}">
                <a16:creationId xmlns="" xmlns:a16="http://schemas.microsoft.com/office/drawing/2014/main" id="{9C17A91B-1A8B-47D7-B337-72D670A26496}"/>
              </a:ext>
            </a:extLst>
          </p:cNvPr>
          <p:cNvSpPr>
            <a:spLocks noGrp="1"/>
          </p:cNvSpPr>
          <p:nvPr>
            <p:ph idx="1"/>
          </p:nvPr>
        </p:nvSpPr>
        <p:spPr>
          <a:xfrm>
            <a:off x="615182" y="1091407"/>
            <a:ext cx="10348741" cy="5680799"/>
          </a:xfrm>
        </p:spPr>
        <p:txBody>
          <a:bodyPr>
            <a:normAutofit lnSpcReduction="10000"/>
          </a:bodyPr>
          <a:lstStyle/>
          <a:p>
            <a:pPr marL="228600" lvl="1">
              <a:spcBef>
                <a:spcPts val="1000"/>
              </a:spcBef>
              <a:buFont typeface="Wingdings" pitchFamily="2" charset="2"/>
              <a:buChar char="§"/>
            </a:pPr>
            <a:r>
              <a:rPr lang="en-US" altLang="en-US" dirty="0">
                <a:latin typeface="Palatino Linotype" pitchFamily="18" charset="0"/>
                <a:cs typeface="Times New Roman" pitchFamily="18" charset="0"/>
              </a:rPr>
              <a:t>Hematoma needs to be evacuated as soon as possible, since </a:t>
            </a:r>
            <a:r>
              <a:rPr lang="en-US" altLang="en-US" dirty="0" err="1">
                <a:latin typeface="Palatino Linotype" pitchFamily="18" charset="0"/>
                <a:cs typeface="Times New Roman" pitchFamily="18" charset="0"/>
              </a:rPr>
              <a:t>resorption</a:t>
            </a:r>
            <a:r>
              <a:rPr lang="en-US" altLang="en-US" dirty="0">
                <a:latin typeface="Palatino Linotype" pitchFamily="18" charset="0"/>
                <a:cs typeface="Times New Roman" pitchFamily="18" charset="0"/>
              </a:rPr>
              <a:t> is not possible as the cartilage does not have blood vessels. </a:t>
            </a:r>
            <a:endParaRPr lang="en-US" altLang="en-US" dirty="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If not evacuated, aseptic necrosis of auricle cartilage can </a:t>
            </a:r>
            <a:r>
              <a:rPr lang="en-US" altLang="en-US" dirty="0" err="1">
                <a:latin typeface="Palatino Linotype" pitchFamily="18" charset="0"/>
                <a:cs typeface="Times New Roman" pitchFamily="18" charset="0"/>
              </a:rPr>
              <a:t>occure</a:t>
            </a:r>
            <a:r>
              <a:rPr lang="en-US" altLang="en-US" dirty="0">
                <a:latin typeface="Palatino Linotype" pitchFamily="18" charset="0"/>
                <a:cs typeface="Times New Roman" pitchFamily="18" charset="0"/>
              </a:rPr>
              <a:t>, leading to auricle deformities. </a:t>
            </a:r>
            <a:endParaRPr lang="en-US" altLang="en-US" dirty="0" smtClean="0">
              <a:latin typeface="Palatino Linotype" pitchFamily="18" charset="0"/>
              <a:cs typeface="Times New Roman" pitchFamily="18" charset="0"/>
            </a:endParaRPr>
          </a:p>
          <a:p>
            <a:pPr marL="228600" lvl="1">
              <a:spcBef>
                <a:spcPts val="1000"/>
              </a:spcBef>
              <a:buFont typeface="Wingdings" pitchFamily="2" charset="2"/>
              <a:buChar char="§"/>
            </a:pPr>
            <a:r>
              <a:rPr lang="en-US" altLang="en-US" dirty="0">
                <a:latin typeface="Palatino Linotype" pitchFamily="18" charset="0"/>
                <a:cs typeface="Times New Roman" pitchFamily="18" charset="0"/>
              </a:rPr>
              <a:t>Treatment</a:t>
            </a:r>
          </a:p>
          <a:p>
            <a:pPr marL="800100" lvl="2" indent="-342900">
              <a:spcBef>
                <a:spcPts val="1000"/>
              </a:spcBef>
            </a:pPr>
            <a:r>
              <a:rPr lang="en-US" altLang="en-US" sz="2400" dirty="0">
                <a:latin typeface="Palatino Linotype" pitchFamily="18" charset="0"/>
                <a:cs typeface="Times New Roman" pitchFamily="18" charset="0"/>
              </a:rPr>
              <a:t>Hematoma puncture early </a:t>
            </a:r>
            <a:r>
              <a:rPr lang="en-US" altLang="en-US" sz="2400" dirty="0" smtClean="0">
                <a:latin typeface="Palatino Linotype" pitchFamily="18" charset="0"/>
                <a:cs typeface="Times New Roman" pitchFamily="18" charset="0"/>
              </a:rPr>
              <a:t>after</a:t>
            </a:r>
          </a:p>
          <a:p>
            <a:pPr marL="457200" lvl="2" indent="0">
              <a:spcBef>
                <a:spcPts val="1000"/>
              </a:spcBef>
              <a:buNone/>
            </a:pPr>
            <a:r>
              <a:rPr lang="en-US" altLang="en-US" sz="2400" dirty="0">
                <a:latin typeface="Palatino Linotype" pitchFamily="18" charset="0"/>
                <a:cs typeface="Times New Roman" pitchFamily="18" charset="0"/>
              </a:rPr>
              <a:t> </a:t>
            </a:r>
            <a:r>
              <a:rPr lang="en-US" altLang="en-US" sz="2400" dirty="0" smtClean="0">
                <a:latin typeface="Palatino Linotype" pitchFamily="18" charset="0"/>
                <a:cs typeface="Times New Roman" pitchFamily="18" charset="0"/>
              </a:rPr>
              <a:t>    injury</a:t>
            </a:r>
            <a:r>
              <a:rPr lang="en-US" altLang="en-US" sz="2400" dirty="0">
                <a:latin typeface="Palatino Linotype" pitchFamily="18" charset="0"/>
                <a:cs typeface="Times New Roman" pitchFamily="18" charset="0"/>
              </a:rPr>
              <a:t>.</a:t>
            </a:r>
          </a:p>
          <a:p>
            <a:pPr marL="800100" lvl="2" indent="-342900">
              <a:spcBef>
                <a:spcPts val="1000"/>
              </a:spcBef>
            </a:pPr>
            <a:r>
              <a:rPr lang="en-US" altLang="en-US" sz="2400" dirty="0">
                <a:latin typeface="Palatino Linotype" pitchFamily="18" charset="0"/>
                <a:cs typeface="Times New Roman" pitchFamily="18" charset="0"/>
              </a:rPr>
              <a:t>If blood coagulates, incision </a:t>
            </a:r>
            <a:r>
              <a:rPr lang="en-US" altLang="en-US" sz="2400" dirty="0" smtClean="0">
                <a:latin typeface="Palatino Linotype" pitchFamily="18" charset="0"/>
                <a:cs typeface="Times New Roman" pitchFamily="18" charset="0"/>
              </a:rPr>
              <a:t>is</a:t>
            </a:r>
          </a:p>
          <a:p>
            <a:pPr marL="457200" lvl="2" indent="0">
              <a:spcBef>
                <a:spcPts val="1000"/>
              </a:spcBef>
              <a:buNone/>
            </a:pPr>
            <a:r>
              <a:rPr lang="en-US" altLang="en-US" sz="2400" dirty="0">
                <a:latin typeface="Palatino Linotype" pitchFamily="18" charset="0"/>
                <a:cs typeface="Times New Roman" pitchFamily="18" charset="0"/>
              </a:rPr>
              <a:t> </a:t>
            </a:r>
            <a:r>
              <a:rPr lang="en-US" altLang="en-US" sz="2400" dirty="0" smtClean="0">
                <a:latin typeface="Palatino Linotype" pitchFamily="18" charset="0"/>
                <a:cs typeface="Times New Roman" pitchFamily="18" charset="0"/>
              </a:rPr>
              <a:t>    necessary</a:t>
            </a:r>
            <a:r>
              <a:rPr lang="en-US" altLang="en-US" sz="2400" dirty="0">
                <a:latin typeface="Palatino Linotype" pitchFamily="18" charset="0"/>
                <a:cs typeface="Times New Roman" pitchFamily="18" charset="0"/>
              </a:rPr>
              <a:t>. </a:t>
            </a:r>
          </a:p>
          <a:p>
            <a:pPr marL="800100" lvl="2" indent="-342900">
              <a:spcBef>
                <a:spcPts val="1000"/>
              </a:spcBef>
            </a:pPr>
            <a:r>
              <a:rPr lang="en-US" altLang="en-US" sz="2400" dirty="0">
                <a:latin typeface="Palatino Linotype" pitchFamily="18" charset="0"/>
                <a:cs typeface="Times New Roman" pitchFamily="18" charset="0"/>
              </a:rPr>
              <a:t>Incision is always performed on </a:t>
            </a:r>
            <a:r>
              <a:rPr lang="en-US" altLang="en-US" sz="2400" dirty="0" smtClean="0">
                <a:latin typeface="Palatino Linotype" pitchFamily="18" charset="0"/>
                <a:cs typeface="Times New Roman" pitchFamily="18" charset="0"/>
              </a:rPr>
              <a:t>the</a:t>
            </a:r>
          </a:p>
          <a:p>
            <a:pPr marL="457200" lvl="2" indent="0">
              <a:spcBef>
                <a:spcPts val="1000"/>
              </a:spcBef>
              <a:buNone/>
            </a:pPr>
            <a:r>
              <a:rPr lang="en-US" altLang="en-US" sz="2400" dirty="0">
                <a:latin typeface="Palatino Linotype" pitchFamily="18" charset="0"/>
                <a:cs typeface="Times New Roman" pitchFamily="18" charset="0"/>
              </a:rPr>
              <a:t> </a:t>
            </a:r>
            <a:r>
              <a:rPr lang="en-US" altLang="en-US" sz="2400" dirty="0" smtClean="0">
                <a:latin typeface="Palatino Linotype" pitchFamily="18" charset="0"/>
                <a:cs typeface="Times New Roman" pitchFamily="18" charset="0"/>
              </a:rPr>
              <a:t>    concave </a:t>
            </a:r>
            <a:r>
              <a:rPr lang="en-US" altLang="en-US" sz="2400" dirty="0">
                <a:latin typeface="Palatino Linotype" pitchFamily="18" charset="0"/>
                <a:cs typeface="Times New Roman" pitchFamily="18" charset="0"/>
              </a:rPr>
              <a:t>part of auricle.</a:t>
            </a:r>
          </a:p>
          <a:p>
            <a:pPr marL="800100" lvl="2" indent="-342900">
              <a:spcBef>
                <a:spcPts val="1000"/>
              </a:spcBef>
            </a:pPr>
            <a:r>
              <a:rPr lang="en-US" altLang="en-US" sz="2400" dirty="0">
                <a:latin typeface="Palatino Linotype" pitchFamily="18" charset="0"/>
                <a:cs typeface="Times New Roman" pitchFamily="18" charset="0"/>
              </a:rPr>
              <a:t>After puncture/incision </a:t>
            </a:r>
            <a:r>
              <a:rPr lang="en-US" altLang="en-US" sz="2400" dirty="0" smtClean="0">
                <a:latin typeface="Palatino Linotype" pitchFamily="18" charset="0"/>
                <a:cs typeface="Times New Roman" pitchFamily="18" charset="0"/>
              </a:rPr>
              <a:t>compressive</a:t>
            </a:r>
          </a:p>
          <a:p>
            <a:pPr marL="457200" lvl="2" indent="0">
              <a:spcBef>
                <a:spcPts val="1000"/>
              </a:spcBef>
              <a:buNone/>
            </a:pPr>
            <a:r>
              <a:rPr lang="en-US" altLang="en-US" sz="2400" dirty="0">
                <a:latin typeface="Palatino Linotype" pitchFamily="18" charset="0"/>
                <a:cs typeface="Times New Roman" pitchFamily="18" charset="0"/>
              </a:rPr>
              <a:t> </a:t>
            </a:r>
            <a:r>
              <a:rPr lang="en-US" altLang="en-US" sz="2400" dirty="0" smtClean="0">
                <a:latin typeface="Palatino Linotype" pitchFamily="18" charset="0"/>
                <a:cs typeface="Times New Roman" pitchFamily="18" charset="0"/>
              </a:rPr>
              <a:t>    bandage </a:t>
            </a:r>
            <a:r>
              <a:rPr lang="en-US" altLang="en-US" sz="2400" dirty="0">
                <a:latin typeface="Palatino Linotype" pitchFamily="18" charset="0"/>
                <a:cs typeface="Times New Roman" pitchFamily="18" charset="0"/>
              </a:rPr>
              <a:t>is placed.</a:t>
            </a:r>
          </a:p>
          <a:p>
            <a:pPr marL="800100" lvl="2" indent="-342900">
              <a:spcBef>
                <a:spcPts val="1000"/>
              </a:spcBef>
            </a:pPr>
            <a:r>
              <a:rPr lang="en-US" altLang="en-US" sz="2400" dirty="0">
                <a:latin typeface="Palatino Linotype" pitchFamily="18" charset="0"/>
                <a:cs typeface="Times New Roman" pitchFamily="18" charset="0"/>
              </a:rPr>
              <a:t>Infection is prevented using </a:t>
            </a:r>
            <a:r>
              <a:rPr lang="en-US" altLang="en-US" sz="2400" dirty="0" smtClean="0">
                <a:latin typeface="Palatino Linotype" pitchFamily="18" charset="0"/>
                <a:cs typeface="Times New Roman" pitchFamily="18" charset="0"/>
              </a:rPr>
              <a:t>antibiotics</a:t>
            </a:r>
            <a:r>
              <a:rPr lang="en-US" altLang="en-US" sz="2400" dirty="0">
                <a:latin typeface="Palatino Linotype" pitchFamily="18" charset="0"/>
                <a:cs typeface="Times New Roman" pitchFamily="18" charset="0"/>
              </a:rPr>
              <a:t>.</a:t>
            </a:r>
          </a:p>
          <a:p>
            <a:pPr marL="228600" lvl="1">
              <a:spcBef>
                <a:spcPts val="1000"/>
              </a:spcBef>
              <a:buFont typeface="Wingdings" pitchFamily="2" charset="2"/>
              <a:buChar char="§"/>
            </a:pPr>
            <a:endParaRPr lang="en-US" altLang="en-US" dirty="0">
              <a:latin typeface="Palatino Linotype" pitchFamily="18" charset="0"/>
              <a:cs typeface="Times New Roman" pitchFamily="18" charset="0"/>
            </a:endParaRPr>
          </a:p>
        </p:txBody>
      </p:sp>
      <p:pic>
        <p:nvPicPr>
          <p:cNvPr id="17411" name="Picture 4" descr="otohematoma">
            <a:extLst>
              <a:ext uri="{FF2B5EF4-FFF2-40B4-BE49-F238E27FC236}">
                <a16:creationId xmlns="" xmlns:a16="http://schemas.microsoft.com/office/drawing/2014/main" id="{DC0046B6-A8F4-4DD3-974F-9633FD29AB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376" t="8420"/>
          <a:stretch>
            <a:fillRect/>
          </a:stretch>
        </p:blipFill>
        <p:spPr bwMode="auto">
          <a:xfrm>
            <a:off x="6815060" y="2311400"/>
            <a:ext cx="5199139" cy="4215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Auricular hematoma</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41976073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1">
            <a:extLst>
              <a:ext uri="{FF2B5EF4-FFF2-40B4-BE49-F238E27FC236}">
                <a16:creationId xmlns="" xmlns:a16="http://schemas.microsoft.com/office/drawing/2014/main" id="{461A181B-F26E-48F8-9FC9-541C512618ED}"/>
              </a:ext>
            </a:extLst>
          </p:cNvPr>
          <p:cNvSpPr>
            <a:spLocks noGrp="1"/>
          </p:cNvSpPr>
          <p:nvPr>
            <p:ph idx="1"/>
          </p:nvPr>
        </p:nvSpPr>
        <p:spPr>
          <a:xfrm>
            <a:off x="592666" y="1219197"/>
            <a:ext cx="11015134" cy="5638803"/>
          </a:xfrm>
        </p:spPr>
        <p:txBody>
          <a:bodyPr>
            <a:normAutofit/>
          </a:bodyPr>
          <a:lstStyle/>
          <a:p>
            <a:pPr marL="228600" lvl="1">
              <a:spcBef>
                <a:spcPts val="1000"/>
              </a:spcBef>
              <a:buFont typeface="Wingdings" pitchFamily="2" charset="2"/>
              <a:buChar char="§"/>
            </a:pPr>
            <a:r>
              <a:rPr lang="en-US" altLang="en-US" b="1" dirty="0">
                <a:solidFill>
                  <a:schemeClr val="accent1"/>
                </a:solidFill>
                <a:latin typeface="Palatino Linotype" pitchFamily="18" charset="0"/>
                <a:cs typeface="Times New Roman" pitchFamily="18" charset="0"/>
              </a:rPr>
              <a:t>Burns</a:t>
            </a:r>
          </a:p>
          <a:p>
            <a:pPr marL="800100" lvl="2" indent="-342900">
              <a:spcBef>
                <a:spcPts val="1000"/>
              </a:spcBef>
            </a:pPr>
            <a:r>
              <a:rPr lang="en-US" altLang="en-US" sz="2400" dirty="0">
                <a:latin typeface="Palatino Linotype" pitchFamily="18" charset="0"/>
                <a:cs typeface="Times New Roman" pitchFamily="18" charset="0"/>
              </a:rPr>
              <a:t>Caused by high temperatures</a:t>
            </a:r>
            <a:r>
              <a:rPr lang="sr-Cyrl-RS" altLang="en-US" sz="2400" dirty="0">
                <a:latin typeface="Palatino Linotype" pitchFamily="18" charset="0"/>
                <a:cs typeface="Times New Roman" pitchFamily="18" charset="0"/>
              </a:rPr>
              <a:t>.</a:t>
            </a:r>
            <a:endParaRPr lang="en-US" altLang="en-US" sz="2400" dirty="0">
              <a:latin typeface="Palatino Linotype" pitchFamily="18" charset="0"/>
              <a:cs typeface="Times New Roman" pitchFamily="18" charset="0"/>
            </a:endParaRPr>
          </a:p>
          <a:p>
            <a:pPr marL="800100" lvl="2" indent="-342900">
              <a:spcBef>
                <a:spcPts val="1000"/>
              </a:spcBef>
            </a:pPr>
            <a:r>
              <a:rPr lang="en-US" altLang="en-US" sz="2400" dirty="0">
                <a:latin typeface="Palatino Linotype" pitchFamily="18" charset="0"/>
                <a:cs typeface="Times New Roman" pitchFamily="18" charset="0"/>
              </a:rPr>
              <a:t>In 90% of cases are present with burns of other facial parts. </a:t>
            </a:r>
          </a:p>
          <a:p>
            <a:pPr marL="800100" lvl="2" indent="-342900">
              <a:spcBef>
                <a:spcPts val="1000"/>
              </a:spcBef>
            </a:pPr>
            <a:r>
              <a:rPr lang="en-US" altLang="en-US" sz="2400" dirty="0">
                <a:latin typeface="Palatino Linotype" pitchFamily="18" charset="0"/>
                <a:cs typeface="Times New Roman" pitchFamily="18" charset="0"/>
              </a:rPr>
              <a:t>In 25</a:t>
            </a:r>
            <a:r>
              <a:rPr lang="en-US" altLang="en-US" sz="2400" dirty="0">
                <a:latin typeface="Palatino Linotype" pitchFamily="18" charset="0"/>
                <a:cs typeface="Times New Roman" pitchFamily="18" charset="0"/>
              </a:rPr>
              <a:t>% </a:t>
            </a:r>
            <a:r>
              <a:rPr lang="en-US" altLang="en-US" sz="2400" dirty="0">
                <a:latin typeface="Palatino Linotype" pitchFamily="18" charset="0"/>
                <a:cs typeface="Times New Roman" pitchFamily="18" charset="0"/>
              </a:rPr>
              <a:t>of patients </a:t>
            </a:r>
            <a:r>
              <a:rPr lang="en-US" altLang="en-US" sz="2400" dirty="0" err="1">
                <a:latin typeface="Palatino Linotype" pitchFamily="18" charset="0"/>
                <a:cs typeface="Times New Roman" pitchFamily="18" charset="0"/>
              </a:rPr>
              <a:t>perichondritis</a:t>
            </a:r>
            <a:r>
              <a:rPr lang="en-US" altLang="en-US" sz="2400" dirty="0">
                <a:latin typeface="Palatino Linotype" pitchFamily="18" charset="0"/>
                <a:cs typeface="Times New Roman" pitchFamily="18" charset="0"/>
              </a:rPr>
              <a:t> develop</a:t>
            </a:r>
            <a:r>
              <a:rPr lang="sr-Cyrl-RS" altLang="en-US" sz="2400" dirty="0">
                <a:latin typeface="Palatino Linotype" pitchFamily="18" charset="0"/>
                <a:cs typeface="Times New Roman" pitchFamily="18" charset="0"/>
              </a:rPr>
              <a:t>.</a:t>
            </a:r>
            <a:endParaRPr lang="en-US" altLang="en-US" sz="2400" dirty="0">
              <a:latin typeface="Palatino Linotype" pitchFamily="18" charset="0"/>
              <a:cs typeface="Times New Roman" pitchFamily="18" charset="0"/>
            </a:endParaRPr>
          </a:p>
          <a:p>
            <a:pPr marL="800100" lvl="2" indent="-342900">
              <a:spcBef>
                <a:spcPts val="1000"/>
              </a:spcBef>
            </a:pPr>
            <a:r>
              <a:rPr lang="en-US" altLang="en-US" sz="2400" dirty="0">
                <a:latin typeface="Palatino Linotype" pitchFamily="18" charset="0"/>
                <a:cs typeface="Times New Roman" pitchFamily="18" charset="0"/>
              </a:rPr>
              <a:t>If burns are cause by hot fluids, external ear canal, tympanic membrane and parts of middle ear can be affected</a:t>
            </a:r>
            <a:r>
              <a:rPr lang="en-US" altLang="en-US" sz="2400" dirty="0" smtClean="0">
                <a:latin typeface="Palatino Linotype" pitchFamily="18" charset="0"/>
                <a:cs typeface="Times New Roman" panose="02020603050405020304" pitchFamily="18" charset="0"/>
              </a:rPr>
              <a:t>.</a:t>
            </a:r>
          </a:p>
          <a:p>
            <a:pPr marL="800100" lvl="2" indent="-342900">
              <a:spcBef>
                <a:spcPts val="1000"/>
              </a:spcBef>
            </a:pPr>
            <a:r>
              <a:rPr lang="en-US" altLang="en-US" sz="2400" dirty="0">
                <a:latin typeface="Palatino Linotype" pitchFamily="18" charset="0"/>
                <a:cs typeface="Times New Roman" panose="02020603050405020304" pitchFamily="18" charset="0"/>
              </a:rPr>
              <a:t>Four grades of burns:</a:t>
            </a:r>
          </a:p>
          <a:p>
            <a:pPr marL="1257300" lvl="3" indent="-342900">
              <a:spcBef>
                <a:spcPts val="1000"/>
              </a:spcBef>
              <a:buFont typeface="Courier New" pitchFamily="49" charset="0"/>
              <a:buChar char="o"/>
            </a:pPr>
            <a:r>
              <a:rPr lang="en-US" altLang="en-US" sz="2200" dirty="0">
                <a:latin typeface="Palatino Linotype" pitchFamily="18" charset="0"/>
                <a:cs typeface="Times New Roman" panose="02020603050405020304" pitchFamily="18" charset="0"/>
              </a:rPr>
              <a:t>I grade - erythema</a:t>
            </a:r>
          </a:p>
          <a:p>
            <a:pPr marL="1257300" lvl="3" indent="-342900">
              <a:spcBef>
                <a:spcPts val="1000"/>
              </a:spcBef>
              <a:buFont typeface="Courier New" pitchFamily="49" charset="0"/>
              <a:buChar char="o"/>
            </a:pPr>
            <a:r>
              <a:rPr lang="en-US" altLang="en-US" sz="2200" dirty="0">
                <a:latin typeface="Palatino Linotype" pitchFamily="18" charset="0"/>
                <a:cs typeface="Times New Roman" panose="02020603050405020304" pitchFamily="18" charset="0"/>
              </a:rPr>
              <a:t>II grade - blisters</a:t>
            </a:r>
          </a:p>
          <a:p>
            <a:pPr marL="1257300" lvl="3" indent="-342900">
              <a:spcBef>
                <a:spcPts val="1000"/>
              </a:spcBef>
              <a:buFont typeface="Courier New" pitchFamily="49" charset="0"/>
              <a:buChar char="o"/>
            </a:pPr>
            <a:r>
              <a:rPr lang="en-US" altLang="en-US" sz="2200" dirty="0">
                <a:latin typeface="Palatino Linotype" pitchFamily="18" charset="0"/>
                <a:cs typeface="Times New Roman" panose="02020603050405020304" pitchFamily="18" charset="0"/>
              </a:rPr>
              <a:t>III grade - necrosis</a:t>
            </a:r>
          </a:p>
          <a:p>
            <a:pPr marL="1257300" lvl="3" indent="-342900">
              <a:spcBef>
                <a:spcPts val="1000"/>
              </a:spcBef>
              <a:buFont typeface="Courier New" pitchFamily="49" charset="0"/>
              <a:buChar char="o"/>
            </a:pPr>
            <a:r>
              <a:rPr lang="en-US" altLang="en-US" sz="2200" dirty="0">
                <a:latin typeface="Palatino Linotype" pitchFamily="18" charset="0"/>
                <a:cs typeface="Times New Roman" panose="02020603050405020304" pitchFamily="18" charset="0"/>
              </a:rPr>
              <a:t>IV grade - charred with </a:t>
            </a:r>
            <a:r>
              <a:rPr lang="en-US" altLang="en-US" sz="2200" dirty="0" err="1">
                <a:latin typeface="Palatino Linotype" pitchFamily="18" charset="0"/>
                <a:cs typeface="Times New Roman" panose="02020603050405020304" pitchFamily="18" charset="0"/>
              </a:rPr>
              <a:t>eschar</a:t>
            </a:r>
            <a:endParaRPr lang="en-US" altLang="en-US" sz="2200" dirty="0">
              <a:latin typeface="Palatino Linotype" pitchFamily="18" charset="0"/>
              <a:cs typeface="Times New Roman" panose="02020603050405020304" pitchFamily="18" charset="0"/>
            </a:endParaRPr>
          </a:p>
          <a:p>
            <a:pPr marL="800100" lvl="2" indent="-342900">
              <a:spcBef>
                <a:spcPts val="1000"/>
              </a:spcBef>
            </a:pPr>
            <a:r>
              <a:rPr lang="en-US" altLang="en-US" sz="2400" dirty="0" smtClean="0">
                <a:latin typeface="Palatino Linotype" pitchFamily="18" charset="0"/>
                <a:cs typeface="Times New Roman" panose="02020603050405020304" pitchFamily="18" charset="0"/>
              </a:rPr>
              <a:t>General </a:t>
            </a:r>
            <a:r>
              <a:rPr lang="en-US" altLang="en-US" sz="2400" dirty="0">
                <a:latin typeface="Palatino Linotype" pitchFamily="18" charset="0"/>
                <a:cs typeface="Times New Roman" panose="02020603050405020304" pitchFamily="18" charset="0"/>
              </a:rPr>
              <a:t>principles of burns </a:t>
            </a:r>
            <a:r>
              <a:rPr lang="en-US" altLang="en-US" sz="2400" dirty="0" smtClean="0">
                <a:latin typeface="Palatino Linotype" pitchFamily="18" charset="0"/>
                <a:cs typeface="Times New Roman" panose="02020603050405020304" pitchFamily="18" charset="0"/>
              </a:rPr>
              <a:t>treatment.</a:t>
            </a:r>
            <a:endParaRPr lang="en-US" altLang="en-US" sz="2400" dirty="0">
              <a:latin typeface="Palatino Linotype" pitchFamily="18" charset="0"/>
              <a:cs typeface="Times New Roman" panose="02020603050405020304" pitchFamily="18" charset="0"/>
            </a:endParaRPr>
          </a:p>
          <a:p>
            <a:pPr marL="800100" lvl="2" indent="-342900">
              <a:spcBef>
                <a:spcPts val="1000"/>
              </a:spcBef>
            </a:pPr>
            <a:endParaRPr lang="en-US" altLang="en-US" sz="2400" dirty="0">
              <a:latin typeface="Palatino Linotype" pitchFamily="18" charset="0"/>
              <a:cs typeface="Times New Roman" panose="02020603050405020304" pitchFamily="18" charset="0"/>
            </a:endParaRPr>
          </a:p>
        </p:txBody>
      </p:sp>
      <p:sp>
        <p:nvSpPr>
          <p:cNvPr id="4" name="Title 1"/>
          <p:cNvSpPr txBox="1">
            <a:spLocks/>
          </p:cNvSpPr>
          <p:nvPr/>
        </p:nvSpPr>
        <p:spPr>
          <a:xfrm>
            <a:off x="0" y="161922"/>
            <a:ext cx="12192000" cy="1057275"/>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dirty="0">
                <a:solidFill>
                  <a:schemeClr val="tx1"/>
                </a:solidFill>
                <a:latin typeface="Palatino Linotype" pitchFamily="18" charset="0"/>
              </a:rPr>
              <a:t>Thermal injuries of the auricle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6155912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1196</TotalTime>
  <Words>3404</Words>
  <Application>Microsoft Office PowerPoint</Application>
  <PresentationFormat>Custom</PresentationFormat>
  <Paragraphs>515</Paragraphs>
  <Slides>65</Slides>
  <Notes>0</Notes>
  <HiddenSlides>0</HiddenSlides>
  <MMClips>0</MMClips>
  <ScaleCrop>false</ScaleCrop>
  <HeadingPairs>
    <vt:vector size="4" baseType="variant">
      <vt:variant>
        <vt:lpstr>Theme</vt:lpstr>
      </vt:variant>
      <vt:variant>
        <vt:i4>1</vt:i4>
      </vt:variant>
      <vt:variant>
        <vt:lpstr>Slide Titles</vt:lpstr>
      </vt:variant>
      <vt:variant>
        <vt:i4>65</vt:i4>
      </vt:variant>
    </vt:vector>
  </HeadingPairs>
  <TitlesOfParts>
    <vt:vector size="6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Tumors of the ear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Запаљенски процеси ушне шкољке и спољашњег слушног ходника</dc:title>
  <dc:creator>Bjelic</dc:creator>
  <cp:lastModifiedBy>Nani</cp:lastModifiedBy>
  <cp:revision>83</cp:revision>
  <dcterms:created xsi:type="dcterms:W3CDTF">2021-02-15T20:01:09Z</dcterms:created>
  <dcterms:modified xsi:type="dcterms:W3CDTF">2026-03-04T10:59:26Z</dcterms:modified>
</cp:coreProperties>
</file>